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91" r:id="rId2"/>
    <p:sldId id="292" r:id="rId3"/>
    <p:sldId id="293" r:id="rId4"/>
    <p:sldId id="307" r:id="rId5"/>
    <p:sldId id="308" r:id="rId6"/>
    <p:sldId id="309" r:id="rId7"/>
    <p:sldId id="311" r:id="rId8"/>
    <p:sldId id="310" r:id="rId9"/>
    <p:sldId id="312" r:id="rId10"/>
    <p:sldId id="313" r:id="rId11"/>
    <p:sldId id="315" r:id="rId12"/>
    <p:sldId id="314" r:id="rId13"/>
    <p:sldId id="316" r:id="rId14"/>
    <p:sldId id="317" r:id="rId15"/>
    <p:sldId id="318" r:id="rId16"/>
    <p:sldId id="319" r:id="rId17"/>
    <p:sldId id="320" r:id="rId18"/>
    <p:sldId id="323" r:id="rId19"/>
    <p:sldId id="321" r:id="rId20"/>
    <p:sldId id="322" r:id="rId21"/>
    <p:sldId id="324" r:id="rId22"/>
    <p:sldId id="331" r:id="rId23"/>
    <p:sldId id="332" r:id="rId24"/>
    <p:sldId id="325" r:id="rId25"/>
    <p:sldId id="326" r:id="rId26"/>
    <p:sldId id="327" r:id="rId27"/>
    <p:sldId id="333" r:id="rId28"/>
    <p:sldId id="328" r:id="rId29"/>
    <p:sldId id="329" r:id="rId30"/>
    <p:sldId id="334" r:id="rId31"/>
    <p:sldId id="330" r:id="rId32"/>
    <p:sldId id="335" r:id="rId33"/>
    <p:sldId id="336" r:id="rId34"/>
    <p:sldId id="341" r:id="rId35"/>
  </p:sldIdLst>
  <p:sldSz cx="9144000" cy="6858000" type="screen4x3"/>
  <p:notesSz cx="9144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96" autoAdjust="0"/>
    <p:restoredTop sz="94660"/>
  </p:normalViewPr>
  <p:slideViewPr>
    <p:cSldViewPr>
      <p:cViewPr varScale="1">
        <p:scale>
          <a:sx n="82" d="100"/>
          <a:sy n="82" d="100"/>
        </p:scale>
        <p:origin x="1450" y="6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21258" y="271398"/>
            <a:ext cx="7701915" cy="635000"/>
          </a:xfrm>
          <a:prstGeom prst="rect">
            <a:avLst/>
          </a:prstGeom>
        </p:spPr>
        <p:txBody>
          <a:bodyPr wrap="square" lIns="0" tIns="0" rIns="0" bIns="0">
            <a:spAutoFit/>
          </a:bodyPr>
          <a:lstStyle>
            <a:lvl1pPr>
              <a:defRPr sz="3200" b="1" i="0">
                <a:solidFill>
                  <a:schemeClr val="tx1"/>
                </a:solidFill>
                <a:latin typeface="Calibri"/>
                <a:cs typeface="Calibri"/>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sz="2400" b="0" i="0">
                <a:solidFill>
                  <a:schemeClr val="tx1"/>
                </a:solidFill>
                <a:latin typeface="Microsoft Sans Serif"/>
                <a:cs typeface="Microsoft Sans Serif"/>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4/15/2024</a:t>
            </a:fld>
            <a:endParaRPr lang="en-US"/>
          </a:p>
        </p:txBody>
      </p:sp>
      <p:sp>
        <p:nvSpPr>
          <p:cNvPr id="6" name="Holder 6"/>
          <p:cNvSpPr>
            <a:spLocks noGrp="1"/>
          </p:cNvSpPr>
          <p:nvPr>
            <p:ph type="sldNum" sz="quarter" idx="7"/>
          </p:nvPr>
        </p:nvSpPr>
        <p:spPr/>
        <p:txBody>
          <a:bodyPr lIns="0" tIns="0" rIns="0" bIns="0"/>
          <a:lstStyle>
            <a:lvl1pPr>
              <a:defRPr sz="1200" b="0" i="0">
                <a:solidFill>
                  <a:srgbClr val="878787"/>
                </a:solidFill>
                <a:latin typeface="Calibri"/>
                <a:cs typeface="Calibri"/>
              </a:defRPr>
            </a:lvl1pPr>
          </a:lstStyle>
          <a:p>
            <a:pPr marL="38100">
              <a:lnSpc>
                <a:spcPct val="100000"/>
              </a:lnSpc>
              <a:spcBef>
                <a:spcPts val="185"/>
              </a:spcBef>
            </a:pPr>
            <a:fld id="{81D60167-4931-47E6-BA6A-407CBD079E47}" type="slidenum">
              <a:rPr spc="-25" dirty="0">
                <a:latin typeface="Microsoft Sans Serif"/>
                <a:cs typeface="Microsoft Sans Serif"/>
              </a:rPr>
              <a:t>‹#›</a:t>
            </a:fld>
            <a:endParaRPr spc="-25" dirty="0">
              <a:latin typeface="Microsoft Sans Serif"/>
              <a:cs typeface="Microsoft Sans Serif"/>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chemeClr val="tx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sz="2400" b="0" i="0">
                <a:solidFill>
                  <a:schemeClr val="tx1"/>
                </a:solidFill>
                <a:latin typeface="Microsoft Sans Serif"/>
                <a:cs typeface="Microsoft Sans Serif"/>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4/15/2024</a:t>
            </a:fld>
            <a:endParaRPr lang="en-US"/>
          </a:p>
        </p:txBody>
      </p:sp>
      <p:sp>
        <p:nvSpPr>
          <p:cNvPr id="6" name="Holder 6"/>
          <p:cNvSpPr>
            <a:spLocks noGrp="1"/>
          </p:cNvSpPr>
          <p:nvPr>
            <p:ph type="sldNum" sz="quarter" idx="7"/>
          </p:nvPr>
        </p:nvSpPr>
        <p:spPr/>
        <p:txBody>
          <a:bodyPr lIns="0" tIns="0" rIns="0" bIns="0"/>
          <a:lstStyle>
            <a:lvl1pPr>
              <a:defRPr sz="1200" b="0" i="0">
                <a:solidFill>
                  <a:srgbClr val="878787"/>
                </a:solidFill>
                <a:latin typeface="Calibri"/>
                <a:cs typeface="Calibri"/>
              </a:defRPr>
            </a:lvl1pPr>
          </a:lstStyle>
          <a:p>
            <a:pPr marL="38100">
              <a:lnSpc>
                <a:spcPct val="100000"/>
              </a:lnSpc>
              <a:spcBef>
                <a:spcPts val="185"/>
              </a:spcBef>
            </a:pPr>
            <a:fld id="{81D60167-4931-47E6-BA6A-407CBD079E47}" type="slidenum">
              <a:rPr spc="-25" dirty="0">
                <a:latin typeface="Microsoft Sans Serif"/>
                <a:cs typeface="Microsoft Sans Serif"/>
              </a:rPr>
              <a:t>‹#›</a:t>
            </a:fld>
            <a:endParaRPr spc="-25" dirty="0">
              <a:latin typeface="Microsoft Sans Serif"/>
              <a:cs typeface="Microsoft Sans Serif"/>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chemeClr val="tx1"/>
                </a:solidFill>
                <a:latin typeface="Calibri"/>
                <a:cs typeface="Calibri"/>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4/15/2024</a:t>
            </a:fld>
            <a:endParaRPr lang="en-US"/>
          </a:p>
        </p:txBody>
      </p:sp>
      <p:sp>
        <p:nvSpPr>
          <p:cNvPr id="7" name="Holder 7"/>
          <p:cNvSpPr>
            <a:spLocks noGrp="1"/>
          </p:cNvSpPr>
          <p:nvPr>
            <p:ph type="sldNum" sz="quarter" idx="7"/>
          </p:nvPr>
        </p:nvSpPr>
        <p:spPr/>
        <p:txBody>
          <a:bodyPr lIns="0" tIns="0" rIns="0" bIns="0"/>
          <a:lstStyle>
            <a:lvl1pPr>
              <a:defRPr sz="1200" b="0" i="0">
                <a:solidFill>
                  <a:srgbClr val="878787"/>
                </a:solidFill>
                <a:latin typeface="Calibri"/>
                <a:cs typeface="Calibri"/>
              </a:defRPr>
            </a:lvl1pPr>
          </a:lstStyle>
          <a:p>
            <a:pPr marL="38100">
              <a:lnSpc>
                <a:spcPct val="100000"/>
              </a:lnSpc>
              <a:spcBef>
                <a:spcPts val="185"/>
              </a:spcBef>
            </a:pPr>
            <a:fld id="{81D60167-4931-47E6-BA6A-407CBD079E47}" type="slidenum">
              <a:rPr spc="-25" dirty="0">
                <a:latin typeface="Microsoft Sans Serif"/>
                <a:cs typeface="Microsoft Sans Serif"/>
              </a:rPr>
              <a:t>‹#›</a:t>
            </a:fld>
            <a:endParaRPr spc="-25" dirty="0">
              <a:latin typeface="Microsoft Sans Serif"/>
              <a:cs typeface="Microsoft Sans Serif"/>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chemeClr val="tx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4/15/2024</a:t>
            </a:fld>
            <a:endParaRPr lang="en-US"/>
          </a:p>
        </p:txBody>
      </p:sp>
      <p:sp>
        <p:nvSpPr>
          <p:cNvPr id="5" name="Holder 5"/>
          <p:cNvSpPr>
            <a:spLocks noGrp="1"/>
          </p:cNvSpPr>
          <p:nvPr>
            <p:ph type="sldNum" sz="quarter" idx="7"/>
          </p:nvPr>
        </p:nvSpPr>
        <p:spPr/>
        <p:txBody>
          <a:bodyPr lIns="0" tIns="0" rIns="0" bIns="0"/>
          <a:lstStyle>
            <a:lvl1pPr>
              <a:defRPr sz="1200" b="0" i="0">
                <a:solidFill>
                  <a:srgbClr val="878787"/>
                </a:solidFill>
                <a:latin typeface="Calibri"/>
                <a:cs typeface="Calibri"/>
              </a:defRPr>
            </a:lvl1pPr>
          </a:lstStyle>
          <a:p>
            <a:pPr marL="38100">
              <a:lnSpc>
                <a:spcPct val="100000"/>
              </a:lnSpc>
              <a:spcBef>
                <a:spcPts val="185"/>
              </a:spcBef>
            </a:pPr>
            <a:fld id="{81D60167-4931-47E6-BA6A-407CBD079E47}" type="slidenum">
              <a:rPr spc="-25" dirty="0">
                <a:latin typeface="Microsoft Sans Serif"/>
                <a:cs typeface="Microsoft Sans Serif"/>
              </a:rPr>
              <a:t>‹#›</a:t>
            </a:fld>
            <a:endParaRPr spc="-25" dirty="0">
              <a:latin typeface="Microsoft Sans Serif"/>
              <a:cs typeface="Microsoft Sans Serif"/>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4/15/2024</a:t>
            </a:fld>
            <a:endParaRPr lang="en-US"/>
          </a:p>
        </p:txBody>
      </p:sp>
      <p:sp>
        <p:nvSpPr>
          <p:cNvPr id="4" name="Holder 4"/>
          <p:cNvSpPr>
            <a:spLocks noGrp="1"/>
          </p:cNvSpPr>
          <p:nvPr>
            <p:ph type="sldNum" sz="quarter" idx="7"/>
          </p:nvPr>
        </p:nvSpPr>
        <p:spPr/>
        <p:txBody>
          <a:bodyPr lIns="0" tIns="0" rIns="0" bIns="0"/>
          <a:lstStyle>
            <a:lvl1pPr>
              <a:defRPr sz="1200" b="0" i="0">
                <a:solidFill>
                  <a:srgbClr val="878787"/>
                </a:solidFill>
                <a:latin typeface="Calibri"/>
                <a:cs typeface="Calibri"/>
              </a:defRPr>
            </a:lvl1pPr>
          </a:lstStyle>
          <a:p>
            <a:pPr marL="38100">
              <a:lnSpc>
                <a:spcPct val="100000"/>
              </a:lnSpc>
              <a:spcBef>
                <a:spcPts val="185"/>
              </a:spcBef>
            </a:pPr>
            <a:fld id="{81D60167-4931-47E6-BA6A-407CBD079E47}" type="slidenum">
              <a:rPr spc="-25" dirty="0">
                <a:latin typeface="Microsoft Sans Serif"/>
                <a:cs typeface="Microsoft Sans Serif"/>
              </a:rPr>
              <a:t>‹#›</a:t>
            </a:fld>
            <a:endParaRPr spc="-25" dirty="0">
              <a:latin typeface="Microsoft Sans Serif"/>
              <a:cs typeface="Microsoft Sans Serif"/>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97814" y="353695"/>
            <a:ext cx="7948371" cy="939800"/>
          </a:xfrm>
          <a:prstGeom prst="rect">
            <a:avLst/>
          </a:prstGeom>
        </p:spPr>
        <p:txBody>
          <a:bodyPr wrap="square" lIns="0" tIns="0" rIns="0" bIns="0">
            <a:spAutoFit/>
          </a:bodyPr>
          <a:lstStyle>
            <a:lvl1pPr>
              <a:defRPr sz="3200" b="1" i="0">
                <a:solidFill>
                  <a:schemeClr val="tx1"/>
                </a:solidFill>
                <a:latin typeface="Calibri"/>
                <a:cs typeface="Calibri"/>
              </a:defRPr>
            </a:lvl1pPr>
          </a:lstStyle>
          <a:p>
            <a:endParaRPr/>
          </a:p>
        </p:txBody>
      </p:sp>
      <p:sp>
        <p:nvSpPr>
          <p:cNvPr id="3" name="Holder 3"/>
          <p:cNvSpPr>
            <a:spLocks noGrp="1"/>
          </p:cNvSpPr>
          <p:nvPr>
            <p:ph type="body" idx="1"/>
          </p:nvPr>
        </p:nvSpPr>
        <p:spPr>
          <a:xfrm>
            <a:off x="535940" y="1550516"/>
            <a:ext cx="7731759" cy="4486910"/>
          </a:xfrm>
          <a:prstGeom prst="rect">
            <a:avLst/>
          </a:prstGeom>
        </p:spPr>
        <p:txBody>
          <a:bodyPr wrap="square" lIns="0" tIns="0" rIns="0" bIns="0">
            <a:spAutoFit/>
          </a:bodyPr>
          <a:lstStyle>
            <a:lvl1pPr>
              <a:defRPr sz="2400" b="0" i="0">
                <a:solidFill>
                  <a:schemeClr val="tx1"/>
                </a:solidFill>
                <a:latin typeface="Microsoft Sans Serif"/>
                <a:cs typeface="Microsoft Sans Serif"/>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4/15/2024</a:t>
            </a:fld>
            <a:endParaRPr lang="en-US"/>
          </a:p>
        </p:txBody>
      </p:sp>
      <p:sp>
        <p:nvSpPr>
          <p:cNvPr id="6" name="Holder 6"/>
          <p:cNvSpPr>
            <a:spLocks noGrp="1"/>
          </p:cNvSpPr>
          <p:nvPr>
            <p:ph type="sldNum" sz="quarter" idx="7"/>
          </p:nvPr>
        </p:nvSpPr>
        <p:spPr>
          <a:xfrm>
            <a:off x="8383523" y="6416296"/>
            <a:ext cx="262890" cy="233679"/>
          </a:xfrm>
          <a:prstGeom prst="rect">
            <a:avLst/>
          </a:prstGeom>
        </p:spPr>
        <p:txBody>
          <a:bodyPr wrap="square" lIns="0" tIns="0" rIns="0" bIns="0">
            <a:spAutoFit/>
          </a:bodyPr>
          <a:lstStyle>
            <a:lvl1pPr>
              <a:defRPr sz="1200" b="0" i="0">
                <a:solidFill>
                  <a:srgbClr val="878787"/>
                </a:solidFill>
                <a:latin typeface="Calibri"/>
                <a:cs typeface="Calibri"/>
              </a:defRPr>
            </a:lvl1pPr>
          </a:lstStyle>
          <a:p>
            <a:pPr marL="38100">
              <a:lnSpc>
                <a:spcPct val="100000"/>
              </a:lnSpc>
              <a:spcBef>
                <a:spcPts val="185"/>
              </a:spcBef>
            </a:pPr>
            <a:fld id="{81D60167-4931-47E6-BA6A-407CBD079E47}" type="slidenum">
              <a:rPr spc="-25" dirty="0">
                <a:latin typeface="Microsoft Sans Serif"/>
                <a:cs typeface="Microsoft Sans Serif"/>
              </a:rPr>
              <a:t>‹#›</a:t>
            </a:fld>
            <a:endParaRPr spc="-25" dirty="0">
              <a:latin typeface="Microsoft Sans Serif"/>
              <a:cs typeface="Microsoft Sans Serif"/>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14245" y="1214754"/>
            <a:ext cx="6707088" cy="857250"/>
          </a:xfrm>
        </p:spPr>
        <p:txBody>
          <a:bodyPr>
            <a:normAutofit fontScale="90000"/>
          </a:bodyPr>
          <a:lstStyle/>
          <a:p>
            <a:pPr algn="l"/>
            <a:r>
              <a:rPr lang="en-US" dirty="0"/>
              <a:t>AL-FARABI KAZAKH NATIONAL UNIVERSITY</a:t>
            </a:r>
            <a:endParaRPr lang="ru-RU" dirty="0"/>
          </a:p>
        </p:txBody>
      </p:sp>
      <p:sp>
        <p:nvSpPr>
          <p:cNvPr id="4" name="TextBox 3"/>
          <p:cNvSpPr txBox="1"/>
          <p:nvPr/>
        </p:nvSpPr>
        <p:spPr>
          <a:xfrm>
            <a:off x="2195736" y="2192470"/>
            <a:ext cx="6480720" cy="954107"/>
          </a:xfrm>
          <a:prstGeom prst="rect">
            <a:avLst/>
          </a:prstGeom>
          <a:solidFill>
            <a:schemeClr val="bg1"/>
          </a:solidFill>
        </p:spPr>
        <p:txBody>
          <a:bodyPr wrap="square" rtlCol="0">
            <a:spAutoFit/>
          </a:bodyPr>
          <a:lstStyle/>
          <a:p>
            <a:r>
              <a:rPr lang="en-US" sz="2800" b="1" dirty="0">
                <a:latin typeface="Arial" panose="020B0604020202020204" pitchFamily="34" charset="0"/>
              </a:rPr>
              <a:t>Department of political science and political technologies</a:t>
            </a:r>
            <a:r>
              <a:rPr lang="ru-RU" sz="2800" b="1" dirty="0">
                <a:latin typeface="Arial" panose="020B0604020202020204" pitchFamily="34" charset="0"/>
              </a:rPr>
              <a:t> </a:t>
            </a:r>
          </a:p>
        </p:txBody>
      </p:sp>
      <p:sp>
        <p:nvSpPr>
          <p:cNvPr id="5" name="TextBox 4"/>
          <p:cNvSpPr txBox="1"/>
          <p:nvPr/>
        </p:nvSpPr>
        <p:spPr>
          <a:xfrm>
            <a:off x="2195736" y="3311188"/>
            <a:ext cx="6624736" cy="553998"/>
          </a:xfrm>
          <a:prstGeom prst="rect">
            <a:avLst/>
          </a:prstGeom>
          <a:noFill/>
        </p:spPr>
        <p:txBody>
          <a:bodyPr wrap="square" rtlCol="0">
            <a:spAutoFit/>
          </a:bodyPr>
          <a:lstStyle/>
          <a:p>
            <a:r>
              <a:rPr lang="en-US" sz="3000" b="1" dirty="0">
                <a:latin typeface="Arial" panose="020B0604020202020204" pitchFamily="34" charset="0"/>
                <a:cs typeface="Arial" panose="020B0604020202020204" pitchFamily="34" charset="0"/>
              </a:rPr>
              <a:t>Political systems and regimes</a:t>
            </a:r>
            <a:endParaRPr lang="ru-RU" sz="3000" b="1" dirty="0">
              <a:latin typeface="Arial" panose="020B0604020202020204" pitchFamily="34" charset="0"/>
              <a:cs typeface="Arial" panose="020B0604020202020204" pitchFamily="34" charset="0"/>
            </a:endParaRPr>
          </a:p>
        </p:txBody>
      </p:sp>
      <p:sp>
        <p:nvSpPr>
          <p:cNvPr id="6" name="TextBox 5"/>
          <p:cNvSpPr txBox="1"/>
          <p:nvPr/>
        </p:nvSpPr>
        <p:spPr>
          <a:xfrm>
            <a:off x="2339752" y="4306797"/>
            <a:ext cx="3240360" cy="830997"/>
          </a:xfrm>
          <a:prstGeom prst="rect">
            <a:avLst/>
          </a:prstGeom>
          <a:noFill/>
        </p:spPr>
        <p:txBody>
          <a:bodyPr wrap="square" rtlCol="0">
            <a:spAutoFit/>
          </a:bodyPr>
          <a:lstStyle/>
          <a:p>
            <a:r>
              <a:rPr lang="" sz="2400" b="1" dirty="0">
                <a:latin typeface="Arial" panose="020B0604020202020204" pitchFamily="34" charset="0"/>
              </a:rPr>
              <a:t>Abzhapparova A.A.</a:t>
            </a:r>
          </a:p>
          <a:p>
            <a:r>
              <a:rPr lang="en-US" sz="2400" b="1" dirty="0">
                <a:latin typeface="Arial" panose="020B0604020202020204" pitchFamily="34" charset="0"/>
              </a:rPr>
              <a:t>Senior lecturer</a:t>
            </a:r>
            <a:endParaRPr lang="ru-RU" sz="2400" b="1" dirty="0">
              <a:latin typeface="Arial" panose="020B0604020202020204" pitchFamily="34" charset="0"/>
            </a:endParaRPr>
          </a:p>
        </p:txBody>
      </p:sp>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1249934"/>
            <a:ext cx="1214607" cy="1098947"/>
          </a:xfrm>
          <a:prstGeom prst="rect">
            <a:avLst/>
          </a:prstGeom>
        </p:spPr>
      </p:pic>
    </p:spTree>
    <p:extLst>
      <p:ext uri="{BB962C8B-B14F-4D97-AF65-F5344CB8AC3E}">
        <p14:creationId xmlns:p14="http://schemas.microsoft.com/office/powerpoint/2010/main" val="8747736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 y="304800"/>
            <a:ext cx="8763000" cy="5940088"/>
          </a:xfrm>
          <a:prstGeom prst="rect">
            <a:avLst/>
          </a:prstGeom>
        </p:spPr>
        <p:txBody>
          <a:bodyPr wrap="square">
            <a:spAutoFit/>
          </a:bodyPr>
          <a:lstStyle/>
          <a:p>
            <a:r>
              <a:rPr lang="en-US" sz="2000" dirty="0" smtClean="0">
                <a:latin typeface="Arial" panose="020B0604020202020204" pitchFamily="34" charset="0"/>
                <a:cs typeface="Arial" panose="020B0604020202020204" pitchFamily="34" charset="0"/>
              </a:rPr>
              <a:t>Finally, territories that are generally outside the global political system fall into the category of "problematic" ones. These are the so-called unrecognized or partially recognized States. According to St. Krasner, they do not have "external sovereignty", although they can be well managed. Despite the fact that their number is not so large (according to various estimates, about 30 territorial entities), the problem of excluding part of the territories and people living on it from international interaction is very significant in modern conditions.</a:t>
            </a:r>
          </a:p>
          <a:p>
            <a:endParaRPr lang="en-US" sz="2000" dirty="0" smtClean="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Thus, fundamentally different states appeared in a single political system. And the differences between them are increasing.</a:t>
            </a:r>
          </a:p>
          <a:p>
            <a:endParaRPr lang="en-US" sz="2000" dirty="0" smtClean="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It should be noted that at the same time, stratification is taking place not only at the level of States, but also their resource potentials. If earlier the leading resource was military force, then the economy (the post—war development of Germany and Japan is a vivid example of how states become politically influential due to economic development), today the resource potential is extremely diverse, which makes it possible to significantly more flexible behavior in the international arena.</a:t>
            </a:r>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41287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52400"/>
            <a:ext cx="8458200" cy="1938992"/>
          </a:xfrm>
        </p:spPr>
        <p:txBody>
          <a:bodyPr/>
          <a:lstStyle/>
          <a:p>
            <a:pPr algn="ctr"/>
            <a:r>
              <a:rPr lang="en-US" sz="1800" dirty="0">
                <a:latin typeface="Arial" panose="020B0604020202020204" pitchFamily="34" charset="0"/>
                <a:cs typeface="Arial" panose="020B0604020202020204" pitchFamily="34" charset="0"/>
              </a:rPr>
              <a:t>The second important event of the late 20th century was the active entry into the world arena of non—state transnational actors (</a:t>
            </a:r>
            <a:r>
              <a:rPr lang="en-US" sz="1800" dirty="0" err="1">
                <a:latin typeface="Arial" panose="020B0604020202020204" pitchFamily="34" charset="0"/>
                <a:cs typeface="Arial" panose="020B0604020202020204" pitchFamily="34" charset="0"/>
              </a:rPr>
              <a:t>TNAs</a:t>
            </a:r>
            <a:r>
              <a:rPr lang="en-US" sz="1800" dirty="0">
                <a:latin typeface="Arial" panose="020B0604020202020204" pitchFamily="34" charset="0"/>
                <a:cs typeface="Arial" panose="020B0604020202020204" pitchFamily="34" charset="0"/>
              </a:rPr>
              <a:t>) — NGOs, </a:t>
            </a:r>
            <a:r>
              <a:rPr lang="en-US" sz="1800" dirty="0" err="1">
                <a:latin typeface="Arial" panose="020B0604020202020204" pitchFamily="34" charset="0"/>
                <a:cs typeface="Arial" panose="020B0604020202020204" pitchFamily="34" charset="0"/>
              </a:rPr>
              <a:t>TNCs</a:t>
            </a:r>
            <a:r>
              <a:rPr lang="en-US" sz="1800" dirty="0">
                <a:latin typeface="Arial" panose="020B0604020202020204" pitchFamily="34" charset="0"/>
                <a:cs typeface="Arial" panose="020B0604020202020204" pitchFamily="34" charset="0"/>
              </a:rPr>
              <a:t>, etc. This fact was pointed out in the early </a:t>
            </a:r>
            <a:r>
              <a:rPr lang="en-US" sz="1800" dirty="0" err="1">
                <a:latin typeface="Arial" panose="020B0604020202020204" pitchFamily="34" charset="0"/>
                <a:cs typeface="Arial" panose="020B0604020202020204" pitchFamily="34" charset="0"/>
              </a:rPr>
              <a:t>1970s</a:t>
            </a:r>
            <a:r>
              <a:rPr lang="en-US" sz="1800" dirty="0">
                <a:latin typeface="Arial" panose="020B0604020202020204" pitchFamily="34" charset="0"/>
                <a:cs typeface="Arial" panose="020B0604020202020204" pitchFamily="34" charset="0"/>
              </a:rPr>
              <a:t> by R. Cohen and J. Nye, who wrote about changing the political system of the world based on the principles of Westphalia, where the only actor was the state. In the future, the activity of non-state transnational actors was accompanied by the following shifts:</a:t>
            </a:r>
            <a:endParaRPr lang="ru-RU" sz="1800" dirty="0">
              <a:latin typeface="Arial" panose="020B0604020202020204" pitchFamily="34" charset="0"/>
              <a:cs typeface="Arial" panose="020B0604020202020204" pitchFamily="34" charset="0"/>
            </a:endParaRPr>
          </a:p>
        </p:txBody>
      </p:sp>
      <p:sp>
        <p:nvSpPr>
          <p:cNvPr id="3" name="Текст 2"/>
          <p:cNvSpPr>
            <a:spLocks noGrp="1"/>
          </p:cNvSpPr>
          <p:nvPr>
            <p:ph type="body" idx="1"/>
          </p:nvPr>
        </p:nvSpPr>
        <p:spPr>
          <a:xfrm>
            <a:off x="76200" y="2209800"/>
            <a:ext cx="8915399" cy="4308872"/>
          </a:xfrm>
        </p:spPr>
        <p:txBody>
          <a:bodyPr/>
          <a:lstStyle/>
          <a:p>
            <a:r>
              <a:rPr lang="en-US" sz="2000" dirty="0">
                <a:latin typeface="Arial" panose="020B0604020202020204" pitchFamily="34" charset="0"/>
                <a:cs typeface="Arial" panose="020B0604020202020204" pitchFamily="34" charset="0"/>
              </a:rPr>
              <a:t>— an increase in the number of each of the </a:t>
            </a:r>
            <a:r>
              <a:rPr lang="en-US" sz="2000" dirty="0" err="1">
                <a:latin typeface="Arial" panose="020B0604020202020204" pitchFamily="34" charset="0"/>
                <a:cs typeface="Arial" panose="020B0604020202020204" pitchFamily="34" charset="0"/>
              </a:rPr>
              <a:t>TNAs</a:t>
            </a:r>
            <a:r>
              <a:rPr lang="en-US" sz="2000" dirty="0">
                <a:latin typeface="Arial" panose="020B0604020202020204" pitchFamily="34" charset="0"/>
                <a:cs typeface="Arial" panose="020B0604020202020204" pitchFamily="34" charset="0"/>
              </a:rPr>
              <a:t> on the world stage. Thus, there has been a sharp increase in the number of international NGOs. According to some estimates, there are more than 30 thousand of them today. Even more impressive are the quantitative parameters of the development of multinational corporations, of which, according to World Bank estimates, there are already more than 70 thousand today. Similar trends can be seen in other non-State transnational actors;</a:t>
            </a:r>
          </a:p>
          <a:p>
            <a:r>
              <a:rPr lang="en-US" sz="2000" dirty="0">
                <a:latin typeface="Arial" panose="020B0604020202020204" pitchFamily="34" charset="0"/>
                <a:cs typeface="Arial" panose="020B0604020202020204" pitchFamily="34" charset="0"/>
              </a:rPr>
              <a:t>— involving a large number of people in transnational relations. Obviously, the increase in the number of </a:t>
            </a:r>
            <a:r>
              <a:rPr lang="en-US" sz="2000" dirty="0" err="1">
                <a:latin typeface="Arial" panose="020B0604020202020204" pitchFamily="34" charset="0"/>
                <a:cs typeface="Arial" panose="020B0604020202020204" pitchFamily="34" charset="0"/>
              </a:rPr>
              <a:t>TNAs</a:t>
            </a:r>
            <a:r>
              <a:rPr lang="en-US" sz="2000" dirty="0">
                <a:latin typeface="Arial" panose="020B0604020202020204" pitchFamily="34" charset="0"/>
                <a:cs typeface="Arial" panose="020B0604020202020204" pitchFamily="34" charset="0"/>
              </a:rPr>
              <a:t> has also led to an increase in people involved in transnational activities;</a:t>
            </a:r>
          </a:p>
          <a:p>
            <a:r>
              <a:rPr lang="en-US" sz="2000" dirty="0">
                <a:latin typeface="Arial" panose="020B0604020202020204" pitchFamily="34" charset="0"/>
                <a:cs typeface="Arial" panose="020B0604020202020204" pitchFamily="34" charset="0"/>
              </a:rPr>
              <a:t>— expanding the geography of </a:t>
            </a:r>
            <a:r>
              <a:rPr lang="en-US" sz="2000" dirty="0" err="1">
                <a:latin typeface="Arial" panose="020B0604020202020204" pitchFamily="34" charset="0"/>
                <a:cs typeface="Arial" panose="020B0604020202020204" pitchFamily="34" charset="0"/>
              </a:rPr>
              <a:t>TNA's</a:t>
            </a:r>
            <a:r>
              <a:rPr lang="en-US" sz="2000" dirty="0">
                <a:latin typeface="Arial" panose="020B0604020202020204" pitchFamily="34" charset="0"/>
                <a:cs typeface="Arial" panose="020B0604020202020204" pitchFamily="34" charset="0"/>
              </a:rPr>
              <a:t> activities. If earlier </a:t>
            </a:r>
            <a:r>
              <a:rPr lang="en-US" sz="2000" dirty="0" err="1">
                <a:latin typeface="Arial" panose="020B0604020202020204" pitchFamily="34" charset="0"/>
                <a:cs typeface="Arial" panose="020B0604020202020204" pitchFamily="34" charset="0"/>
              </a:rPr>
              <a:t>TNAs</a:t>
            </a:r>
            <a:r>
              <a:rPr lang="en-US" sz="2000" dirty="0">
                <a:latin typeface="Arial" panose="020B0604020202020204" pitchFamily="34" charset="0"/>
                <a:cs typeface="Arial" panose="020B0604020202020204" pitchFamily="34" charset="0"/>
              </a:rPr>
              <a:t> were based in developed countries and extended their activities to developing countries, now the picture has become much more complex, and various transnational actors are based and operate virtually all over the world;</a:t>
            </a:r>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82249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2400" y="228600"/>
            <a:ext cx="8763000" cy="5847755"/>
          </a:xfrm>
          <a:prstGeom prst="rect">
            <a:avLst/>
          </a:prstGeom>
        </p:spPr>
        <p:txBody>
          <a:bodyPr wrap="square">
            <a:spAutoFit/>
          </a:bodyPr>
          <a:lstStyle/>
          <a:p>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coverage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almost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all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spheres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activity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including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security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sector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which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has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traditionally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been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state-owned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example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active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activities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non-governmental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organizations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fight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for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prohibition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anti-personnel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mines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activities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private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military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companies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particular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Blackwater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conflict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zones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can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cited</a:t>
            </a:r>
            <a:r>
              <a:rPr lang="ru-RU" sz="2200" dirty="0" smtClean="0">
                <a:latin typeface="Arial" panose="020B0604020202020204" pitchFamily="34" charset="0"/>
                <a:cs typeface="Arial" panose="020B0604020202020204" pitchFamily="34" charset="0"/>
              </a:rPr>
              <a:t>;</a:t>
            </a:r>
          </a:p>
          <a:p>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emergence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actors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who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are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just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becoming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transnational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For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example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actor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global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media</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media</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aimed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at</a:t>
            </a:r>
            <a:r>
              <a:rPr lang="ru-RU" sz="2200" dirty="0" smtClean="0">
                <a:latin typeface="Arial" panose="020B0604020202020204" pitchFamily="34" charset="0"/>
                <a:cs typeface="Arial" panose="020B0604020202020204" pitchFamily="34" charset="0"/>
              </a:rPr>
              <a:t> a </a:t>
            </a:r>
            <a:r>
              <a:rPr lang="ru-RU" sz="2200" dirty="0" err="1" smtClean="0">
                <a:latin typeface="Arial" panose="020B0604020202020204" pitchFamily="34" charset="0"/>
                <a:cs typeface="Arial" panose="020B0604020202020204" pitchFamily="34" charset="0"/>
              </a:rPr>
              <a:t>worldwide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mainly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English-speaking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audience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acquires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its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own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outlines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as</a:t>
            </a:r>
            <a:r>
              <a:rPr lang="ru-RU" sz="2200" dirty="0" smtClean="0">
                <a:latin typeface="Arial" panose="020B0604020202020204" pitchFamily="34" charset="0"/>
                <a:cs typeface="Arial" panose="020B0604020202020204" pitchFamily="34" charset="0"/>
              </a:rPr>
              <a:t> a </a:t>
            </a:r>
            <a:r>
              <a:rPr lang="ru-RU" sz="2200" dirty="0" err="1" smtClean="0">
                <a:latin typeface="Arial" panose="020B0604020202020204" pitchFamily="34" charset="0"/>
                <a:cs typeface="Arial" panose="020B0604020202020204" pitchFamily="34" charset="0"/>
              </a:rPr>
              <a:t>TNA</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These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include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such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CNN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BBC</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Sky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News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Jazeera</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Russia</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Today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other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channels</a:t>
            </a:r>
            <a:r>
              <a:rPr lang="ru-RU" sz="2200" dirty="0" smtClean="0">
                <a:latin typeface="Arial" panose="020B0604020202020204" pitchFamily="34" charset="0"/>
                <a:cs typeface="Arial" panose="020B0604020202020204" pitchFamily="34" charset="0"/>
              </a:rPr>
              <a:t>;</a:t>
            </a:r>
          </a:p>
          <a:p>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hybridization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actors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impossibility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strictly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dividing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them</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into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state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non-state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creation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various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types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partnership</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between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state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business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NGOs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state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business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NGOs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etc</a:t>
            </a:r>
            <a:r>
              <a:rPr lang="ru-RU" sz="2200" dirty="0" smtClean="0">
                <a:latin typeface="Arial" panose="020B0604020202020204" pitchFamily="34" charset="0"/>
                <a:cs typeface="Arial" panose="020B0604020202020204" pitchFamily="34" charset="0"/>
              </a:rPr>
              <a:t>.;</a:t>
            </a:r>
          </a:p>
          <a:p>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intersection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functions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transnational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actors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Each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them</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expanding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their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traditional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functions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begins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engage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not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their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own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business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state</a:t>
            </a:r>
            <a:r>
              <a:rPr lang="ru-RU" sz="2200" dirty="0" smtClean="0">
                <a:latin typeface="Arial" panose="020B0604020202020204" pitchFamily="34" charset="0"/>
                <a:cs typeface="Arial" panose="020B0604020202020204" pitchFamily="34" charset="0"/>
              </a:rPr>
              <a:t> — </a:t>
            </a:r>
            <a:r>
              <a:rPr lang="ru-RU" sz="2200" dirty="0" err="1" smtClean="0">
                <a:latin typeface="Arial" panose="020B0604020202020204" pitchFamily="34" charset="0"/>
                <a:cs typeface="Arial" panose="020B0604020202020204" pitchFamily="34" charset="0"/>
              </a:rPr>
              <a:t>business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NGOs</a:t>
            </a:r>
            <a:r>
              <a:rPr lang="ru-RU" sz="2200" dirty="0" smtClean="0">
                <a:latin typeface="Arial" panose="020B0604020202020204" pitchFamily="34" charset="0"/>
                <a:cs typeface="Arial" panose="020B0604020202020204" pitchFamily="34" charset="0"/>
              </a:rPr>
              <a:t> — </a:t>
            </a:r>
            <a:r>
              <a:rPr lang="ru-RU" sz="2200" dirty="0" err="1" smtClean="0">
                <a:latin typeface="Arial" panose="020B0604020202020204" pitchFamily="34" charset="0"/>
                <a:cs typeface="Arial" panose="020B0604020202020204" pitchFamily="34" charset="0"/>
              </a:rPr>
              <a:t>security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etc</a:t>
            </a:r>
            <a:r>
              <a:rPr lang="ru-RU" sz="2200" dirty="0" smtClean="0">
                <a:latin typeface="Arial" panose="020B0604020202020204" pitchFamily="34" charset="0"/>
                <a:cs typeface="Arial" panose="020B0604020202020204" pitchFamily="34" charset="0"/>
              </a:rPr>
              <a:t>.</a:t>
            </a:r>
            <a:endParaRPr lang="ru-RU"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184617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2400" y="152400"/>
            <a:ext cx="8763000" cy="6186309"/>
          </a:xfrm>
          <a:prstGeom prst="rect">
            <a:avLst/>
          </a:prstGeom>
        </p:spPr>
        <p:txBody>
          <a:bodyPr wrap="square">
            <a:spAutoFit/>
          </a:bodyPr>
          <a:lstStyle/>
          <a:p>
            <a:r>
              <a:rPr lang="ru-RU" sz="2200" dirty="0" err="1" smtClean="0">
                <a:latin typeface="Arial" panose="020B0604020202020204" pitchFamily="34" charset="0"/>
                <a:cs typeface="Arial" panose="020B0604020202020204" pitchFamily="34" charset="0"/>
              </a:rPr>
              <a:t>Finally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third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most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important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moment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that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influenced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political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development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world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second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half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twentieth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century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was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scientific</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technological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revolution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As</a:t>
            </a:r>
            <a:r>
              <a:rPr lang="ru-RU" sz="2200" dirty="0" smtClean="0">
                <a:latin typeface="Arial" panose="020B0604020202020204" pitchFamily="34" charset="0"/>
                <a:cs typeface="Arial" panose="020B0604020202020204" pitchFamily="34" charset="0"/>
              </a:rPr>
              <a:t> a </a:t>
            </a:r>
            <a:r>
              <a:rPr lang="ru-RU" sz="2200" dirty="0" err="1" smtClean="0">
                <a:latin typeface="Arial" panose="020B0604020202020204" pitchFamily="34" charset="0"/>
                <a:cs typeface="Arial" panose="020B0604020202020204" pitchFamily="34" charset="0"/>
              </a:rPr>
              <a:t>result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not</a:t>
            </a:r>
            <a:r>
              <a:rPr lang="ru-RU" sz="2200" dirty="0" smtClean="0">
                <a:latin typeface="Arial" panose="020B0604020202020204" pitchFamily="34" charset="0"/>
                <a:cs typeface="Arial" panose="020B0604020202020204" pitchFamily="34" charset="0"/>
              </a:rPr>
              <a:t> a </a:t>
            </a:r>
            <a:r>
              <a:rPr lang="ru-RU" sz="2200" dirty="0" err="1" smtClean="0">
                <a:latin typeface="Arial" panose="020B0604020202020204" pitchFamily="34" charset="0"/>
                <a:cs typeface="Arial" panose="020B0604020202020204" pitchFamily="34" charset="0"/>
              </a:rPr>
              <a:t>weak</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state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even</a:t>
            </a:r>
            <a:r>
              <a:rPr lang="ru-RU" sz="2200" dirty="0" smtClean="0">
                <a:latin typeface="Arial" panose="020B0604020202020204" pitchFamily="34" charset="0"/>
                <a:cs typeface="Arial" panose="020B0604020202020204" pitchFamily="34" charset="0"/>
              </a:rPr>
              <a:t> a </a:t>
            </a:r>
            <a:r>
              <a:rPr lang="ru-RU" sz="2200" dirty="0" err="1" smtClean="0">
                <a:latin typeface="Arial" panose="020B0604020202020204" pitchFamily="34" charset="0"/>
                <a:cs typeface="Arial" panose="020B0604020202020204" pitchFamily="34" charset="0"/>
              </a:rPr>
              <a:t>small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group</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people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that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can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inflict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damage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others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which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previously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could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only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carried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out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leading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state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leaders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modern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world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has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turned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out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dependent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behavior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not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only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strong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but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also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weak</a:t>
            </a:r>
            <a:r>
              <a:rPr lang="ru-RU" sz="2200" dirty="0" smtClean="0">
                <a:latin typeface="Arial" panose="020B0604020202020204" pitchFamily="34" charset="0"/>
                <a:cs typeface="Arial" panose="020B0604020202020204" pitchFamily="34" charset="0"/>
              </a:rPr>
              <a:t>.</a:t>
            </a:r>
          </a:p>
          <a:p>
            <a:endParaRPr lang="ru-RU" sz="2200" dirty="0" smtClean="0">
              <a:latin typeface="Arial" panose="020B0604020202020204" pitchFamily="34" charset="0"/>
              <a:cs typeface="Arial" panose="020B0604020202020204" pitchFamily="34" charset="0"/>
            </a:endParaRPr>
          </a:p>
          <a:p>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listed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phenomena</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associated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with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erosion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political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system</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world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characterize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chaotic</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nature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world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politics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However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along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with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this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another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trend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world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political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development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manifested</a:t>
            </a:r>
            <a:r>
              <a:rPr lang="ru-RU" sz="2200" dirty="0" smtClean="0">
                <a:latin typeface="Arial" panose="020B0604020202020204" pitchFamily="34" charset="0"/>
                <a:cs typeface="Arial" panose="020B0604020202020204" pitchFamily="34" charset="0"/>
              </a:rPr>
              <a:t> — </a:t>
            </a:r>
            <a:r>
              <a:rPr lang="ru-RU" sz="2200" dirty="0" err="1" smtClean="0">
                <a:latin typeface="Arial" panose="020B0604020202020204" pitchFamily="34" charset="0"/>
                <a:cs typeface="Arial" panose="020B0604020202020204" pitchFamily="34" charset="0"/>
              </a:rPr>
              <a:t>regulation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management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world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politics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manifests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itself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various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forms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including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integration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processes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formation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development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various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mechanisms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multilateral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cooperation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network</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diplomacy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multi-level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interaction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which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involves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joint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work</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state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non-state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actors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solving</a:t>
            </a:r>
            <a:r>
              <a:rPr lang="ru-RU" sz="2200" dirty="0" smtClean="0">
                <a:latin typeface="Arial" panose="020B0604020202020204" pitchFamily="34" charset="0"/>
                <a:cs typeface="Arial" panose="020B0604020202020204" pitchFamily="34" charset="0"/>
              </a:rPr>
              <a:t> a </a:t>
            </a:r>
            <a:r>
              <a:rPr lang="ru-RU" sz="2200" dirty="0" err="1" smtClean="0">
                <a:latin typeface="Arial" panose="020B0604020202020204" pitchFamily="34" charset="0"/>
                <a:cs typeface="Arial" panose="020B0604020202020204" pitchFamily="34" charset="0"/>
              </a:rPr>
              <a:t>particular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problem</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for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example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Internet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governance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combating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terrorism</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ecology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etc</a:t>
            </a:r>
            <a:r>
              <a:rPr lang="ru-RU" sz="2200" dirty="0" smtClean="0">
                <a:latin typeface="Arial" panose="020B0604020202020204" pitchFamily="34" charset="0"/>
                <a:cs typeface="Arial" panose="020B0604020202020204" pitchFamily="34" charset="0"/>
              </a:rPr>
              <a:t>.).</a:t>
            </a:r>
            <a:endParaRPr lang="ru-RU"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960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2400" y="304800"/>
            <a:ext cx="8839200" cy="6370975"/>
          </a:xfrm>
          <a:prstGeom prst="rect">
            <a:avLst/>
          </a:prstGeom>
        </p:spPr>
        <p:txBody>
          <a:bodyPr wrap="square">
            <a:spAutoFit/>
          </a:bodyPr>
          <a:lstStyle/>
          <a:p>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1990s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transformation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political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system</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world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was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superimposed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process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disintegration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bipolar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system</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international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relations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changes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system</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interstate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interactions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Initially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heated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debates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about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unilateralism</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multipolarity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etc</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have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subsided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somewhat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today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system</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interstate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relations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has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actually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begun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build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up</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although</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continues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remain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blurred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many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ways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But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general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was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based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principle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multilateralism</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solving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various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international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problems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under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leadership</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 </a:t>
            </a:r>
            <a:r>
              <a:rPr lang="ru-RU" sz="2400" dirty="0" err="1" smtClean="0">
                <a:latin typeface="Arial" panose="020B0604020202020204" pitchFamily="34" charset="0"/>
                <a:cs typeface="Arial" panose="020B0604020202020204" pitchFamily="34" charset="0"/>
              </a:rPr>
              <a:t>number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largest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states</a:t>
            </a:r>
            <a:r>
              <a:rPr lang="ru-RU" sz="2400" dirty="0" smtClean="0">
                <a:latin typeface="Arial" panose="020B0604020202020204" pitchFamily="34" charset="0"/>
                <a:cs typeface="Arial" panose="020B0604020202020204" pitchFamily="34" charset="0"/>
              </a:rPr>
              <a:t>.</a:t>
            </a:r>
          </a:p>
          <a:p>
            <a:endParaRPr lang="ru-RU" sz="2400" dirty="0" smtClean="0">
              <a:latin typeface="Arial" panose="020B0604020202020204" pitchFamily="34" charset="0"/>
              <a:cs typeface="Arial" panose="020B0604020202020204" pitchFamily="34" charset="0"/>
            </a:endParaRPr>
          </a:p>
          <a:p>
            <a:r>
              <a:rPr lang="ru-RU" sz="2400" dirty="0" err="1" smtClean="0">
                <a:latin typeface="Arial" panose="020B0604020202020204" pitchFamily="34" charset="0"/>
                <a:cs typeface="Arial" panose="020B0604020202020204" pitchFamily="34" charset="0"/>
              </a:rPr>
              <a:t>Most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analysts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researchers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saw</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precisely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restructuring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system</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international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interstate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relations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main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political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changes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turn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century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without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noticing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cardinal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shifts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level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what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constitutes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political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foundation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interstate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relations</a:t>
            </a:r>
            <a:r>
              <a:rPr lang="ru-RU" sz="2400" dirty="0" smtClean="0">
                <a:latin typeface="Arial" panose="020B0604020202020204" pitchFamily="34" charset="0"/>
                <a:cs typeface="Arial" panose="020B0604020202020204" pitchFamily="34" charset="0"/>
              </a:rPr>
              <a:t> — </a:t>
            </a:r>
            <a:r>
              <a:rPr lang="ru-RU" sz="2400" dirty="0" err="1" smtClean="0">
                <a:latin typeface="Arial" panose="020B0604020202020204" pitchFamily="34" charset="0"/>
                <a:cs typeface="Arial" panose="020B0604020202020204" pitchFamily="34" charset="0"/>
              </a:rPr>
              <a:t>fundamental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changes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political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system</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world</a:t>
            </a:r>
            <a:r>
              <a:rPr lang="ru-RU" sz="2400" dirty="0" smtClean="0">
                <a:latin typeface="Arial" panose="020B0604020202020204" pitchFamily="34" charset="0"/>
                <a:cs typeface="Arial" panose="020B0604020202020204" pitchFamily="34" charset="0"/>
              </a:rPr>
              <a:t>.</a:t>
            </a:r>
            <a:endParaRPr lang="ru-RU"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395107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2400" y="304800"/>
            <a:ext cx="8763000" cy="5847755"/>
          </a:xfrm>
          <a:prstGeom prst="rect">
            <a:avLst/>
          </a:prstGeom>
        </p:spPr>
        <p:txBody>
          <a:bodyPr wrap="square">
            <a:spAutoFit/>
          </a:bodyPr>
          <a:lstStyle/>
          <a:p>
            <a:r>
              <a:rPr lang="ru-RU" sz="2200" dirty="0" err="1" smtClean="0">
                <a:latin typeface="Arial" panose="020B0604020202020204" pitchFamily="34" charset="0"/>
                <a:cs typeface="Arial" panose="020B0604020202020204" pitchFamily="34" charset="0"/>
              </a:rPr>
              <a:t>Until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second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half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20th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century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political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system</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world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that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time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was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not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yet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global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since</a:t>
            </a:r>
            <a:r>
              <a:rPr lang="ru-RU" sz="2200" dirty="0" smtClean="0">
                <a:latin typeface="Arial" panose="020B0604020202020204" pitchFamily="34" charset="0"/>
                <a:cs typeface="Arial" panose="020B0604020202020204" pitchFamily="34" charset="0"/>
              </a:rPr>
              <a:t> a </a:t>
            </a:r>
            <a:r>
              <a:rPr lang="ru-RU" sz="2200" dirty="0" err="1" smtClean="0">
                <a:latin typeface="Arial" panose="020B0604020202020204" pitchFamily="34" charset="0"/>
                <a:cs typeface="Arial" panose="020B0604020202020204" pitchFamily="34" charset="0"/>
              </a:rPr>
              <a:t>huge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number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territories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were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colonies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system</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international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interstate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relations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represented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identical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entity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With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emergence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different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states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political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system</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world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relation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itself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active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entry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non-state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actors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into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world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arena</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systems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were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divided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into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two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political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system</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world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covering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entire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set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political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relations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between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state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non-state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actors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system</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international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relations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represented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configuration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states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world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stage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political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system</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world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underlies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system</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international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relations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although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latter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more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mobile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has</a:t>
            </a:r>
            <a:r>
              <a:rPr lang="ru-RU" sz="2200" dirty="0" smtClean="0">
                <a:latin typeface="Arial" panose="020B0604020202020204" pitchFamily="34" charset="0"/>
                <a:cs typeface="Arial" panose="020B0604020202020204" pitchFamily="34" charset="0"/>
              </a:rPr>
              <a:t> a </a:t>
            </a:r>
            <a:r>
              <a:rPr lang="ru-RU" sz="2200" dirty="0" err="1" smtClean="0">
                <a:latin typeface="Arial" panose="020B0604020202020204" pitchFamily="34" charset="0"/>
                <a:cs typeface="Arial" panose="020B0604020202020204" pitchFamily="34" charset="0"/>
              </a:rPr>
              <a:t>significant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impact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what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happening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world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especially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short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term</a:t>
            </a:r>
            <a:r>
              <a:rPr lang="ru-RU" sz="2200" dirty="0" smtClean="0">
                <a:latin typeface="Arial" panose="020B0604020202020204" pitchFamily="34" charset="0"/>
                <a:cs typeface="Arial" panose="020B0604020202020204" pitchFamily="34" charset="0"/>
              </a:rPr>
              <a:t>.</a:t>
            </a:r>
          </a:p>
          <a:p>
            <a:endParaRPr lang="ru-RU" sz="2200" dirty="0" smtClean="0">
              <a:latin typeface="Arial" panose="020B0604020202020204" pitchFamily="34" charset="0"/>
              <a:cs typeface="Arial" panose="020B0604020202020204" pitchFamily="34" charset="0"/>
            </a:endParaRPr>
          </a:p>
          <a:p>
            <a:r>
              <a:rPr lang="ru-RU" sz="2200" dirty="0" err="1" smtClean="0">
                <a:latin typeface="Arial" panose="020B0604020202020204" pitchFamily="34" charset="0"/>
                <a:cs typeface="Arial" panose="020B0604020202020204" pitchFamily="34" charset="0"/>
              </a:rPr>
              <a:t>Thus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main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same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time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resultant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trend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modern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political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development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world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has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become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restructuring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its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political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system</a:t>
            </a:r>
            <a:r>
              <a:rPr lang="ru-RU" sz="2200" dirty="0" smtClean="0">
                <a:latin typeface="Arial" panose="020B0604020202020204" pitchFamily="34" charset="0"/>
                <a:cs typeface="Arial" panose="020B0604020202020204" pitchFamily="34" charset="0"/>
              </a:rPr>
              <a:t>.</a:t>
            </a:r>
            <a:endParaRPr lang="ru-RU"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173561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 y="304800"/>
            <a:ext cx="8686800" cy="5863144"/>
          </a:xfrm>
          <a:prstGeom prst="rect">
            <a:avLst/>
          </a:prstGeom>
        </p:spPr>
        <p:txBody>
          <a:bodyPr wrap="square">
            <a:spAutoFit/>
          </a:bodyPr>
          <a:lstStyle/>
          <a:p>
            <a:r>
              <a:rPr lang="ru-RU" sz="2500" smtClean="0">
                <a:latin typeface="Arial" panose="020B0604020202020204" pitchFamily="34" charset="0"/>
                <a:cs typeface="Arial" panose="020B0604020202020204" pitchFamily="34" charset="0"/>
              </a:rPr>
              <a:t>There</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are</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many</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development</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processes</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in</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world</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politics</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Nevertheless</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three</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of</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them</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stand</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out</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globalization</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integration</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and</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democratization</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which</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determine</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the</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main</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directions</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and</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dynamics</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of</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world</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political</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development</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as</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well</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as</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three</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opposite</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ones</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isolationism</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disintegration</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authoritarianism</a:t>
            </a:r>
            <a:r>
              <a:rPr lang="ru-RU" sz="2500" dirty="0" smtClean="0">
                <a:latin typeface="Arial" panose="020B0604020202020204" pitchFamily="34" charset="0"/>
                <a:cs typeface="Arial" panose="020B0604020202020204" pitchFamily="34" charset="0"/>
              </a:rPr>
              <a:t>.</a:t>
            </a:r>
          </a:p>
          <a:p>
            <a:endParaRPr lang="ru-RU" sz="2500" dirty="0" smtClean="0">
              <a:latin typeface="Arial" panose="020B0604020202020204" pitchFamily="34" charset="0"/>
              <a:cs typeface="Arial" panose="020B0604020202020204" pitchFamily="34" charset="0"/>
            </a:endParaRPr>
          </a:p>
          <a:p>
            <a:r>
              <a:rPr lang="ru-RU" sz="2500" dirty="0" err="1" smtClean="0">
                <a:latin typeface="Arial" panose="020B0604020202020204" pitchFamily="34" charset="0"/>
                <a:cs typeface="Arial" panose="020B0604020202020204" pitchFamily="34" charset="0"/>
              </a:rPr>
              <a:t>These</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processes</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develop</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unevenly</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and</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non-linearly</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Thus</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globalization</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covers</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different</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territories</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in</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different</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ways</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as</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well</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as</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actors</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some</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of</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them</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are</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more</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involved</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in</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the</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processes</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of</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globalization</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others</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are</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less</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As</a:t>
            </a:r>
            <a:r>
              <a:rPr lang="ru-RU" sz="2500" dirty="0" smtClean="0">
                <a:latin typeface="Arial" panose="020B0604020202020204" pitchFamily="34" charset="0"/>
                <a:cs typeface="Arial" panose="020B0604020202020204" pitchFamily="34" charset="0"/>
              </a:rPr>
              <a:t> a </a:t>
            </a:r>
            <a:r>
              <a:rPr lang="ru-RU" sz="2500" dirty="0" err="1" smtClean="0">
                <a:latin typeface="Arial" panose="020B0604020202020204" pitchFamily="34" charset="0"/>
                <a:cs typeface="Arial" panose="020B0604020202020204" pitchFamily="34" charset="0"/>
              </a:rPr>
              <a:t>result</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we</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are</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faced</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with</a:t>
            </a:r>
            <a:r>
              <a:rPr lang="ru-RU" sz="2500" dirty="0" smtClean="0">
                <a:latin typeface="Arial" panose="020B0604020202020204" pitchFamily="34" charset="0"/>
                <a:cs typeface="Arial" panose="020B0604020202020204" pitchFamily="34" charset="0"/>
              </a:rPr>
              <a:t> a </a:t>
            </a:r>
            <a:r>
              <a:rPr lang="ru-RU" sz="2500" dirty="0" err="1" smtClean="0">
                <a:latin typeface="Arial" panose="020B0604020202020204" pitchFamily="34" charset="0"/>
                <a:cs typeface="Arial" panose="020B0604020202020204" pitchFamily="34" charset="0"/>
              </a:rPr>
              <a:t>kind</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of</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mosaic</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of</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the</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development</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of</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the</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world</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its</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division</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into</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the</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global</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North</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and</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the</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global</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South</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But</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these</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processes</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turn</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out</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to</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be</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secondary</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to</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the</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process</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of</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globalization</a:t>
            </a:r>
            <a:r>
              <a:rPr lang="ru-RU" sz="2500" dirty="0" smtClean="0">
                <a:latin typeface="Arial" panose="020B0604020202020204" pitchFamily="34" charset="0"/>
                <a:cs typeface="Arial" panose="020B0604020202020204" pitchFamily="34" charset="0"/>
              </a:rPr>
              <a:t>.</a:t>
            </a:r>
            <a:endParaRPr lang="ru-RU" sz="2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607093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2400" y="197346"/>
            <a:ext cx="8763000" cy="6632585"/>
          </a:xfrm>
          <a:prstGeom prst="rect">
            <a:avLst/>
          </a:prstGeom>
        </p:spPr>
        <p:txBody>
          <a:bodyPr wrap="square">
            <a:spAutoFit/>
          </a:bodyPr>
          <a:lstStyle/>
          <a:p>
            <a:r>
              <a:rPr lang="ru-RU" sz="2500" dirty="0" err="1" smtClean="0">
                <a:latin typeface="Arial" panose="020B0604020202020204" pitchFamily="34" charset="0"/>
                <a:cs typeface="Arial" panose="020B0604020202020204" pitchFamily="34" charset="0"/>
              </a:rPr>
              <a:t>One</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can</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argue</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about</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the</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problems</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of</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globalization</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but</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the</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fact</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that</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of</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the</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two</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directions</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of</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development</a:t>
            </a:r>
            <a:r>
              <a:rPr lang="ru-RU" sz="2500" dirty="0" smtClean="0">
                <a:latin typeface="Arial" panose="020B0604020202020204" pitchFamily="34" charset="0"/>
                <a:cs typeface="Arial" panose="020B0604020202020204" pitchFamily="34" charset="0"/>
              </a:rPr>
              <a:t> — </a:t>
            </a:r>
            <a:r>
              <a:rPr lang="ru-RU" sz="2500" dirty="0" err="1" smtClean="0">
                <a:latin typeface="Arial" panose="020B0604020202020204" pitchFamily="34" charset="0"/>
                <a:cs typeface="Arial" panose="020B0604020202020204" pitchFamily="34" charset="0"/>
              </a:rPr>
              <a:t>globalization</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and</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isolationism</a:t>
            </a:r>
            <a:r>
              <a:rPr lang="ru-RU" sz="2500" dirty="0" smtClean="0">
                <a:latin typeface="Arial" panose="020B0604020202020204" pitchFamily="34" charset="0"/>
                <a:cs typeface="Arial" panose="020B0604020202020204" pitchFamily="34" charset="0"/>
              </a:rPr>
              <a:t> — </a:t>
            </a:r>
            <a:r>
              <a:rPr lang="ru-RU" sz="2500" dirty="0" err="1" smtClean="0">
                <a:latin typeface="Arial" panose="020B0604020202020204" pitchFamily="34" charset="0"/>
                <a:cs typeface="Arial" panose="020B0604020202020204" pitchFamily="34" charset="0"/>
              </a:rPr>
              <a:t>the</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second</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is</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clearly</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not</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the</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main</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trend</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of</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world</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political</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development</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perhaps</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is</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beyond</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doubt</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Despite</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many</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different</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attempts</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successful</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or</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not</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to</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protect</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oneself</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from</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certain</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negative</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consequences</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of</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the</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impact</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of</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globalization</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drug</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trafficking</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illegal</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arms</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trade</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spread</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of</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diseases</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etc</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isolationism</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does</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not</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determine</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world</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development</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on</a:t>
            </a:r>
            <a:r>
              <a:rPr lang="ru-RU" sz="2500" dirty="0" smtClean="0">
                <a:latin typeface="Arial" panose="020B0604020202020204" pitchFamily="34" charset="0"/>
                <a:cs typeface="Arial" panose="020B0604020202020204" pitchFamily="34" charset="0"/>
              </a:rPr>
              <a:t> a </a:t>
            </a:r>
            <a:r>
              <a:rPr lang="ru-RU" sz="2500" dirty="0" err="1" smtClean="0">
                <a:latin typeface="Arial" panose="020B0604020202020204" pitchFamily="34" charset="0"/>
                <a:cs typeface="Arial" panose="020B0604020202020204" pitchFamily="34" charset="0"/>
              </a:rPr>
              <a:t>global</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scale</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although</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it</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may</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turn</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out</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to</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be</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an</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important</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factor</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in</a:t>
            </a:r>
            <a:r>
              <a:rPr lang="ru-RU" sz="2500" dirty="0" smtClean="0">
                <a:latin typeface="Arial" panose="020B0604020202020204" pitchFamily="34" charset="0"/>
                <a:cs typeface="Arial" panose="020B0604020202020204" pitchFamily="34" charset="0"/>
              </a:rPr>
              <a:t> a </a:t>
            </a:r>
            <a:r>
              <a:rPr lang="ru-RU" sz="2500" dirty="0" err="1" smtClean="0">
                <a:latin typeface="Arial" panose="020B0604020202020204" pitchFamily="34" charset="0"/>
                <a:cs typeface="Arial" panose="020B0604020202020204" pitchFamily="34" charset="0"/>
              </a:rPr>
              <a:t>separate</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territory</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and</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in</a:t>
            </a:r>
            <a:r>
              <a:rPr lang="ru-RU" sz="2500" dirty="0" smtClean="0">
                <a:latin typeface="Arial" panose="020B0604020202020204" pitchFamily="34" charset="0"/>
                <a:cs typeface="Arial" panose="020B0604020202020204" pitchFamily="34" charset="0"/>
              </a:rPr>
              <a:t> a </a:t>
            </a:r>
            <a:r>
              <a:rPr lang="ru-RU" sz="2500" dirty="0" err="1" smtClean="0">
                <a:latin typeface="Arial" panose="020B0604020202020204" pitchFamily="34" charset="0"/>
                <a:cs typeface="Arial" panose="020B0604020202020204" pitchFamily="34" charset="0"/>
              </a:rPr>
              <a:t>separate</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period</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of</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time</a:t>
            </a:r>
            <a:r>
              <a:rPr lang="ru-RU" sz="2500" dirty="0" smtClean="0">
                <a:latin typeface="Arial" panose="020B0604020202020204" pitchFamily="34" charset="0"/>
                <a:cs typeface="Arial" panose="020B0604020202020204" pitchFamily="34" charset="0"/>
              </a:rPr>
              <a:t>.</a:t>
            </a:r>
          </a:p>
          <a:p>
            <a:endParaRPr lang="ru-RU" sz="2500" dirty="0" smtClean="0">
              <a:latin typeface="Arial" panose="020B0604020202020204" pitchFamily="34" charset="0"/>
              <a:cs typeface="Arial" panose="020B0604020202020204" pitchFamily="34" charset="0"/>
            </a:endParaRPr>
          </a:p>
          <a:p>
            <a:r>
              <a:rPr lang="ru-RU" sz="2500" dirty="0" smtClean="0">
                <a:latin typeface="Arial" panose="020B0604020202020204" pitchFamily="34" charset="0"/>
                <a:cs typeface="Arial" panose="020B0604020202020204" pitchFamily="34" charset="0"/>
              </a:rPr>
              <a:t>A </a:t>
            </a:r>
            <a:r>
              <a:rPr lang="ru-RU" sz="2500" dirty="0" err="1" smtClean="0">
                <a:latin typeface="Arial" panose="020B0604020202020204" pitchFamily="34" charset="0"/>
                <a:cs typeface="Arial" panose="020B0604020202020204" pitchFamily="34" charset="0"/>
              </a:rPr>
              <a:t>similar</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logic</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of</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reasoning</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applies</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to</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two</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other</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global</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political</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processes</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Although</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the</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processes</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of</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integration</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and</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disintegration</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as</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well</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as</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democratization</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and</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the</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formation</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of</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authoritarian</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regimes</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are</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not</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so</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easy</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to</a:t>
            </a:r>
            <a:r>
              <a:rPr lang="ru-RU" sz="2500" dirty="0" smtClean="0">
                <a:latin typeface="Arial" panose="020B0604020202020204" pitchFamily="34" charset="0"/>
                <a:cs typeface="Arial" panose="020B0604020202020204" pitchFamily="34" charset="0"/>
              </a:rPr>
              <a:t> </a:t>
            </a:r>
            <a:r>
              <a:rPr lang="ru-RU" sz="2500" dirty="0" err="1" smtClean="0">
                <a:latin typeface="Arial" panose="020B0604020202020204" pitchFamily="34" charset="0"/>
                <a:cs typeface="Arial" panose="020B0604020202020204" pitchFamily="34" charset="0"/>
              </a:rPr>
              <a:t>measure</a:t>
            </a:r>
            <a:r>
              <a:rPr lang="ru-RU" sz="2500" dirty="0" smtClean="0">
                <a:latin typeface="Arial" panose="020B0604020202020204" pitchFamily="34" charset="0"/>
                <a:cs typeface="Arial" panose="020B0604020202020204" pitchFamily="34" charset="0"/>
              </a:rPr>
              <a:t>.</a:t>
            </a:r>
            <a:endParaRPr lang="ru-RU" sz="2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104292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814" y="353695"/>
            <a:ext cx="7948371" cy="492443"/>
          </a:xfrm>
        </p:spPr>
        <p:txBody>
          <a:bodyPr/>
          <a:lstStyle/>
          <a:p>
            <a:pPr algn="ctr"/>
            <a:r>
              <a:rPr lang="en-US" dirty="0"/>
              <a:t>Globalization and isolationism.</a:t>
            </a:r>
            <a:endParaRPr lang="ru-RU" dirty="0"/>
          </a:p>
        </p:txBody>
      </p:sp>
      <p:sp>
        <p:nvSpPr>
          <p:cNvPr id="3" name="Текст 2"/>
          <p:cNvSpPr>
            <a:spLocks noGrp="1"/>
          </p:cNvSpPr>
          <p:nvPr>
            <p:ph type="body" idx="1"/>
          </p:nvPr>
        </p:nvSpPr>
        <p:spPr>
          <a:xfrm>
            <a:off x="304801" y="1219200"/>
            <a:ext cx="8534400" cy="4739759"/>
          </a:xfrm>
        </p:spPr>
        <p:txBody>
          <a:bodyPr/>
          <a:lstStyle/>
          <a:p>
            <a:r>
              <a:rPr lang="en-US" sz="2200" dirty="0" smtClean="0">
                <a:latin typeface="Arial" panose="020B0604020202020204" pitchFamily="34" charset="0"/>
                <a:cs typeface="Arial" panose="020B0604020202020204" pitchFamily="34" charset="0"/>
              </a:rPr>
              <a:t>The </a:t>
            </a:r>
            <a:r>
              <a:rPr lang="en-US" sz="2200" dirty="0">
                <a:latin typeface="Arial" panose="020B0604020202020204" pitchFamily="34" charset="0"/>
                <a:cs typeface="Arial" panose="020B0604020202020204" pitchFamily="34" charset="0"/>
              </a:rPr>
              <a:t>concept of "globalization" has become firmly established not only in scientific, but also in popular literature. All this has led to the fact that globalization has become one of the most discussed and at the same time the least strictly defined phenomena, and the term itself often has a strong emotional connotation.</a:t>
            </a:r>
          </a:p>
          <a:p>
            <a:endParaRPr lang="en-US" sz="22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Economists were the first to talk about globalization, paying attention to the formation of a single world market. Transnational cooperation, which began in the economic sphere, subsequently covered almost all areas of human activity. To a large extent, this process was facilitated by a new stage of the scientific and technological revolution (the development of information and communication technologies, which, according to J. </a:t>
            </a:r>
            <a:r>
              <a:rPr lang="en-US" sz="2200" dirty="0" err="1">
                <a:latin typeface="Arial" panose="020B0604020202020204" pitchFamily="34" charset="0"/>
                <a:cs typeface="Arial" panose="020B0604020202020204" pitchFamily="34" charset="0"/>
              </a:rPr>
              <a:t>Rosenau</a:t>
            </a:r>
            <a:r>
              <a:rPr lang="en-US" sz="2200" dirty="0">
                <a:latin typeface="Arial" panose="020B0604020202020204" pitchFamily="34" charset="0"/>
                <a:cs typeface="Arial" panose="020B0604020202020204" pitchFamily="34" charset="0"/>
              </a:rPr>
              <a:t>, "let globalization off the leash").</a:t>
            </a:r>
            <a:endParaRPr lang="ru-RU"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468176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4800" y="197346"/>
            <a:ext cx="8610600" cy="6370975"/>
          </a:xfrm>
          <a:prstGeom prst="rect">
            <a:avLst/>
          </a:prstGeom>
        </p:spPr>
        <p:txBody>
          <a:bodyPr wrap="square">
            <a:spAutoFit/>
          </a:bodyPr>
          <a:lstStyle/>
          <a:p>
            <a:r>
              <a:rPr lang="ru-RU" sz="2400" dirty="0" err="1" smtClean="0">
                <a:latin typeface="Arial" panose="020B0604020202020204" pitchFamily="34" charset="0"/>
                <a:cs typeface="Arial" panose="020B0604020202020204" pitchFamily="34" charset="0"/>
              </a:rPr>
              <a:t>Globalization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ambiguous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contradictory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phenomenon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which</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brings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with</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both</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positive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negative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consequences</a:t>
            </a:r>
            <a:r>
              <a:rPr lang="ru-RU" sz="2400" dirty="0" smtClean="0">
                <a:latin typeface="Arial" panose="020B0604020202020204" pitchFamily="34" charset="0"/>
                <a:cs typeface="Arial" panose="020B0604020202020204" pitchFamily="34" charset="0"/>
              </a:rPr>
              <a:t>. </a:t>
            </a:r>
            <a:endParaRPr lang="en-US" sz="2400" dirty="0" smtClean="0">
              <a:latin typeface="Arial" panose="020B0604020202020204" pitchFamily="34" charset="0"/>
              <a:cs typeface="Arial" panose="020B0604020202020204" pitchFamily="34" charset="0"/>
            </a:endParaRPr>
          </a:p>
          <a:p>
            <a:r>
              <a:rPr lang="ru-RU" sz="2400" dirty="0" err="1" smtClean="0">
                <a:latin typeface="Arial" panose="020B0604020202020204" pitchFamily="34" charset="0"/>
                <a:cs typeface="Arial" panose="020B0604020202020204" pitchFamily="34" charset="0"/>
              </a:rPr>
              <a:t>Thus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providing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for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example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huge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opportunities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for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communication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between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various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professional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associations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also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allows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for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intensification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activities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drug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trafficking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terrorist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organizations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organizations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engaged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illegal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arms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trade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etc</a:t>
            </a:r>
            <a:r>
              <a:rPr lang="ru-RU" sz="2400" dirty="0" smtClean="0">
                <a:latin typeface="Arial" panose="020B0604020202020204" pitchFamily="34" charset="0"/>
                <a:cs typeface="Arial" panose="020B0604020202020204" pitchFamily="34" charset="0"/>
              </a:rPr>
              <a:t>. </a:t>
            </a:r>
            <a:endParaRPr lang="en-US" sz="2400" dirty="0" smtClean="0">
              <a:latin typeface="Arial" panose="020B0604020202020204" pitchFamily="34" charset="0"/>
              <a:cs typeface="Arial" panose="020B0604020202020204" pitchFamily="34" charset="0"/>
            </a:endParaRPr>
          </a:p>
          <a:p>
            <a:r>
              <a:rPr lang="ru-RU" sz="2400" dirty="0" err="1" smtClean="0">
                <a:latin typeface="Arial" panose="020B0604020202020204" pitchFamily="34" charset="0"/>
                <a:cs typeface="Arial" panose="020B0604020202020204" pitchFamily="34" charset="0"/>
              </a:rPr>
              <a:t>Often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least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developed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regions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least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prosperous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social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strata</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are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inaccessible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positive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fruits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globalization</a:t>
            </a:r>
            <a:r>
              <a:rPr lang="ru-RU" sz="2400" dirty="0" smtClean="0">
                <a:latin typeface="Arial" panose="020B0604020202020204" pitchFamily="34" charset="0"/>
                <a:cs typeface="Arial" panose="020B0604020202020204" pitchFamily="34" charset="0"/>
              </a:rPr>
              <a:t>. </a:t>
            </a:r>
            <a:endParaRPr lang="en-US" sz="2400" dirty="0" smtClean="0">
              <a:latin typeface="Arial" panose="020B0604020202020204" pitchFamily="34" charset="0"/>
              <a:cs typeface="Arial" panose="020B0604020202020204" pitchFamily="34" charset="0"/>
            </a:endParaRPr>
          </a:p>
          <a:p>
            <a:r>
              <a:rPr lang="ru-RU" sz="2400" dirty="0" err="1" smtClean="0">
                <a:latin typeface="Arial" panose="020B0604020202020204" pitchFamily="34" charset="0"/>
                <a:cs typeface="Arial" panose="020B0604020202020204" pitchFamily="34" charset="0"/>
              </a:rPr>
              <a:t>Developed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countries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well-off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segments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population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have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their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own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problems</a:t>
            </a:r>
            <a:r>
              <a:rPr lang="ru-RU" sz="2400" dirty="0" smtClean="0">
                <a:latin typeface="Arial" panose="020B0604020202020204" pitchFamily="34" charset="0"/>
                <a:cs typeface="Arial" panose="020B0604020202020204" pitchFamily="34" charset="0"/>
              </a:rPr>
              <a:t>. </a:t>
            </a:r>
            <a:endParaRPr lang="en-US" sz="2400" dirty="0" smtClean="0">
              <a:latin typeface="Arial" panose="020B0604020202020204" pitchFamily="34" charset="0"/>
              <a:cs typeface="Arial" panose="020B0604020202020204" pitchFamily="34" charset="0"/>
            </a:endParaRPr>
          </a:p>
          <a:p>
            <a:r>
              <a:rPr lang="ru-RU" sz="2400" dirty="0" err="1" smtClean="0">
                <a:latin typeface="Arial" panose="020B0604020202020204" pitchFamily="34" charset="0"/>
                <a:cs typeface="Arial" panose="020B0604020202020204" pitchFamily="34" charset="0"/>
              </a:rPr>
              <a:t>High</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rates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activity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huge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amounts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information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increase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price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error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error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for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example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operator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air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traffic</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controller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can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cost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hundreds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more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human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lives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lead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psychological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overload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depression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increase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mental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illness</a:t>
            </a:r>
            <a:r>
              <a:rPr lang="ru-RU" sz="2400" dirty="0" smtClean="0">
                <a:latin typeface="Arial" panose="020B0604020202020204" pitchFamily="34" charset="0"/>
                <a:cs typeface="Arial" panose="020B0604020202020204" pitchFamily="34" charset="0"/>
              </a:rPr>
              <a:t>.</a:t>
            </a:r>
            <a:endParaRPr lang="ru-RU"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51819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49739" y="2425174"/>
            <a:ext cx="6922297" cy="646331"/>
          </a:xfrm>
          <a:prstGeom prst="rect">
            <a:avLst/>
          </a:prstGeom>
          <a:noFill/>
        </p:spPr>
        <p:txBody>
          <a:bodyPr wrap="square" rtlCol="0">
            <a:spAutoFit/>
          </a:bodyPr>
          <a:lstStyle/>
          <a:p>
            <a:r>
              <a:rPr lang="en-US" sz="3600" b="1" dirty="0">
                <a:latin typeface="Arial" panose="020B0604020202020204" pitchFamily="34" charset="0"/>
                <a:cs typeface="Arial" panose="020B0604020202020204" pitchFamily="34" charset="0"/>
              </a:rPr>
              <a:t>Political systems and regimes</a:t>
            </a:r>
            <a:endParaRPr lang="ru-RU" sz="3600" b="1" dirty="0">
              <a:latin typeface="Arial" panose="020B0604020202020204" pitchFamily="34" charset="0"/>
              <a:cs typeface="Arial" panose="020B0604020202020204" pitchFamily="34" charset="0"/>
            </a:endParaRPr>
          </a:p>
        </p:txBody>
      </p:sp>
      <p:sp>
        <p:nvSpPr>
          <p:cNvPr id="6" name="TextBox 5"/>
          <p:cNvSpPr txBox="1"/>
          <p:nvPr/>
        </p:nvSpPr>
        <p:spPr>
          <a:xfrm>
            <a:off x="2051720" y="3624655"/>
            <a:ext cx="6264696" cy="1569660"/>
          </a:xfrm>
          <a:prstGeom prst="rect">
            <a:avLst/>
          </a:prstGeom>
          <a:noFill/>
        </p:spPr>
        <p:txBody>
          <a:bodyPr wrap="square" rtlCol="0">
            <a:spAutoFit/>
          </a:bodyPr>
          <a:lstStyle/>
          <a:p>
            <a:r>
              <a:rPr lang="en-US" sz="3200" b="1" dirty="0">
                <a:solidFill>
                  <a:srgbClr val="0070C0"/>
                </a:solidFill>
                <a:latin typeface="Arial" panose="020B0604020202020204" pitchFamily="34" charset="0"/>
              </a:rPr>
              <a:t>Lecture</a:t>
            </a:r>
            <a:r>
              <a:rPr lang="ru-RU" sz="3200" b="1" dirty="0">
                <a:solidFill>
                  <a:srgbClr val="0070C0"/>
                </a:solidFill>
                <a:latin typeface="Arial" panose="020B0604020202020204" pitchFamily="34" charset="0"/>
              </a:rPr>
              <a:t> </a:t>
            </a:r>
            <a:r>
              <a:rPr lang="ru-RU" sz="3200" b="1" dirty="0" smtClean="0">
                <a:solidFill>
                  <a:srgbClr val="0070C0"/>
                </a:solidFill>
                <a:latin typeface="Arial" panose="020B0604020202020204" pitchFamily="34" charset="0"/>
              </a:rPr>
              <a:t>1</a:t>
            </a:r>
            <a:r>
              <a:rPr lang="en-US" sz="3200" b="1" dirty="0">
                <a:solidFill>
                  <a:srgbClr val="0070C0"/>
                </a:solidFill>
                <a:latin typeface="Arial" panose="020B0604020202020204" pitchFamily="34" charset="0"/>
              </a:rPr>
              <a:t>3</a:t>
            </a:r>
            <a:endParaRPr lang="ru-RU" sz="3200" b="1" dirty="0">
              <a:solidFill>
                <a:srgbClr val="0070C0"/>
              </a:solidFill>
              <a:latin typeface="Arial" panose="020B0604020202020204" pitchFamily="34" charset="0"/>
            </a:endParaRPr>
          </a:p>
          <a:p>
            <a:r>
              <a:rPr lang="en-US" sz="3200" dirty="0">
                <a:latin typeface="Arial" panose="020B0604020202020204" pitchFamily="34" charset="0"/>
                <a:cs typeface="Arial" panose="020B0604020202020204" pitchFamily="34" charset="0"/>
              </a:rPr>
              <a:t>Main tendencies of development of political systems of the world</a:t>
            </a:r>
            <a:endParaRPr lang="ru-RU" sz="49600" dirty="0">
              <a:latin typeface="Arial" panose="020B0604020202020204" pitchFamily="34" charset="0"/>
              <a:cs typeface="Arial" panose="020B0604020202020204" pitchFamily="34" charset="0"/>
            </a:endParaRP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1249934"/>
            <a:ext cx="1214607" cy="1098947"/>
          </a:xfrm>
          <a:prstGeom prst="rect">
            <a:avLst/>
          </a:prstGeom>
        </p:spPr>
      </p:pic>
    </p:spTree>
    <p:extLst>
      <p:ext uri="{BB962C8B-B14F-4D97-AF65-F5344CB8AC3E}">
        <p14:creationId xmlns:p14="http://schemas.microsoft.com/office/powerpoint/2010/main" val="1750170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 y="304800"/>
            <a:ext cx="8686800" cy="6124754"/>
          </a:xfrm>
          <a:prstGeom prst="rect">
            <a:avLst/>
          </a:prstGeom>
        </p:spPr>
        <p:txBody>
          <a:bodyPr wrap="square">
            <a:spAutoFit/>
          </a:bodyPr>
          <a:lstStyle/>
          <a:p>
            <a:r>
              <a:rPr lang="ru-RU" sz="2800" dirty="0" err="1" smtClean="0">
                <a:latin typeface="Arial" panose="020B0604020202020204" pitchFamily="34" charset="0"/>
                <a:cs typeface="Arial" panose="020B0604020202020204" pitchFamily="34" charset="0"/>
              </a:rPr>
              <a:t>The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unevenness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of</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globalization</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is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also</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evident</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across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sectors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of</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the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economy</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Some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of</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them</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adapt</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quite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easily</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to</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new</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conditions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perceive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technical</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innovations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for</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example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banking</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which</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is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almost</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completely</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computerized</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while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others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due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to</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their</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specifics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remain</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more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traditionally</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oriented</a:t>
            </a:r>
            <a:r>
              <a:rPr lang="ru-RU" sz="2800" dirty="0" smtClean="0">
                <a:latin typeface="Arial" panose="020B0604020202020204" pitchFamily="34" charset="0"/>
                <a:cs typeface="Arial" panose="020B0604020202020204" pitchFamily="34" charset="0"/>
              </a:rPr>
              <a:t>.</a:t>
            </a:r>
          </a:p>
          <a:p>
            <a:endParaRPr lang="ru-RU" sz="2800" dirty="0" smtClean="0">
              <a:latin typeface="Arial" panose="020B0604020202020204" pitchFamily="34" charset="0"/>
              <a:cs typeface="Arial" panose="020B0604020202020204" pitchFamily="34" charset="0"/>
            </a:endParaRPr>
          </a:p>
          <a:p>
            <a:r>
              <a:rPr lang="ru-RU" sz="2800" dirty="0" err="1" smtClean="0">
                <a:latin typeface="Arial" panose="020B0604020202020204" pitchFamily="34" charset="0"/>
                <a:cs typeface="Arial" panose="020B0604020202020204" pitchFamily="34" charset="0"/>
              </a:rPr>
              <a:t>All</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this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gave</a:t>
            </a:r>
            <a:r>
              <a:rPr lang="ru-RU" sz="2800" dirty="0" smtClean="0">
                <a:latin typeface="Arial" panose="020B0604020202020204" pitchFamily="34" charset="0"/>
                <a:cs typeface="Arial" panose="020B0604020202020204" pitchFamily="34" charset="0"/>
              </a:rPr>
              <a:t> M. </a:t>
            </a:r>
            <a:r>
              <a:rPr lang="ru-RU" sz="2800" dirty="0" err="1" smtClean="0">
                <a:latin typeface="Arial" panose="020B0604020202020204" pitchFamily="34" charset="0"/>
                <a:cs typeface="Arial" panose="020B0604020202020204" pitchFamily="34" charset="0"/>
              </a:rPr>
              <a:t>Castells</a:t>
            </a:r>
            <a:r>
              <a:rPr lang="ru-RU" sz="2800" dirty="0" smtClean="0">
                <a:latin typeface="Arial" panose="020B0604020202020204" pitchFamily="34" charset="0"/>
                <a:cs typeface="Arial" panose="020B0604020202020204" pitchFamily="34" charset="0"/>
              </a:rPr>
              <a:t> a </a:t>
            </a:r>
            <a:r>
              <a:rPr lang="ru-RU" sz="2800" dirty="0" err="1" smtClean="0">
                <a:latin typeface="Arial" panose="020B0604020202020204" pitchFamily="34" charset="0"/>
                <a:cs typeface="Arial" panose="020B0604020202020204" pitchFamily="34" charset="0"/>
              </a:rPr>
              <a:t>reason</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to</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talk</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about</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the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asymmetry</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of</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the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modern</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world</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Often</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those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who</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remain</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on</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the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sidelines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of</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globalization</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processes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in</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both</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developed</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and</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developing</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countries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resist</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this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trying</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to</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eliminate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stratification</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This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is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manifested</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in</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various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forms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of</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activity</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of</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anti-globalists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and</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alter-globalists</a:t>
            </a:r>
            <a:r>
              <a:rPr lang="ru-RU" sz="2800" dirty="0" smtClean="0">
                <a:latin typeface="Arial" panose="020B0604020202020204" pitchFamily="34" charset="0"/>
                <a:cs typeface="Arial" panose="020B0604020202020204" pitchFamily="34" charset="0"/>
              </a:rPr>
              <a:t>.</a:t>
            </a:r>
            <a:endParaRPr lang="ru-RU"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794581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4800" y="381000"/>
            <a:ext cx="8534400" cy="5509200"/>
          </a:xfrm>
          <a:prstGeom prst="rect">
            <a:avLst/>
          </a:prstGeom>
        </p:spPr>
        <p:txBody>
          <a:bodyPr wrap="square">
            <a:spAutoFit/>
          </a:bodyPr>
          <a:lstStyle/>
          <a:p>
            <a:r>
              <a:rPr lang="ru-RU" sz="2200" dirty="0" err="1" smtClean="0">
                <a:latin typeface="Arial" panose="020B0604020202020204" pitchFamily="34" charset="0"/>
                <a:cs typeface="Arial" panose="020B0604020202020204" pitchFamily="34" charset="0"/>
              </a:rPr>
              <a:t>An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interesting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idea</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regarding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uneven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processes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globalization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was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expressed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Swedish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researcher</a:t>
            </a:r>
            <a:r>
              <a:rPr lang="ru-RU" sz="2200" dirty="0" smtClean="0">
                <a:latin typeface="Arial" panose="020B0604020202020204" pitchFamily="34" charset="0"/>
                <a:cs typeface="Arial" panose="020B0604020202020204" pitchFamily="34" charset="0"/>
              </a:rPr>
              <a:t> O. E. </a:t>
            </a:r>
            <a:r>
              <a:rPr lang="ru-RU" sz="2200" dirty="0" err="1" smtClean="0">
                <a:latin typeface="Arial" panose="020B0604020202020204" pitchFamily="34" charset="0"/>
                <a:cs typeface="Arial" panose="020B0604020202020204" pitchFamily="34" charset="0"/>
              </a:rPr>
              <a:t>Andersson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his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colleagues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book</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Gateway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Global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Economy</a:t>
            </a:r>
            <a:r>
              <a:rPr lang="ru-RU" sz="2200" dirty="0" smtClean="0">
                <a:latin typeface="Arial" panose="020B0604020202020204" pitchFamily="34" charset="0"/>
                <a:cs typeface="Arial" panose="020B0604020202020204" pitchFamily="34" charset="0"/>
              </a:rPr>
              <a:t>". </a:t>
            </a:r>
            <a:endParaRPr lang="en-US" sz="2200" dirty="0" smtClean="0">
              <a:latin typeface="Arial" panose="020B0604020202020204" pitchFamily="34" charset="0"/>
              <a:cs typeface="Arial" panose="020B0604020202020204" pitchFamily="34" charset="0"/>
            </a:endParaRPr>
          </a:p>
          <a:p>
            <a:r>
              <a:rPr lang="ru-RU" sz="2200" dirty="0" err="1" smtClean="0">
                <a:latin typeface="Arial" panose="020B0604020202020204" pitchFamily="34" charset="0"/>
                <a:cs typeface="Arial" panose="020B0604020202020204" pitchFamily="34" charset="0"/>
              </a:rPr>
              <a:t>Its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essence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lies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fact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that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not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states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that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are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globalized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but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individual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territories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which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internetwork</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nodes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are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tied</a:t>
            </a:r>
            <a:r>
              <a:rPr lang="ru-RU" sz="2200" dirty="0" smtClean="0">
                <a:latin typeface="Arial" panose="020B0604020202020204" pitchFamily="34" charset="0"/>
                <a:cs typeface="Arial" panose="020B0604020202020204" pitchFamily="34" charset="0"/>
              </a:rPr>
              <a:t>. </a:t>
            </a:r>
            <a:endParaRPr lang="en-US" sz="2200" dirty="0" smtClean="0">
              <a:latin typeface="Arial" panose="020B0604020202020204" pitchFamily="34" charset="0"/>
              <a:cs typeface="Arial" panose="020B0604020202020204" pitchFamily="34" charset="0"/>
            </a:endParaRPr>
          </a:p>
          <a:p>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authors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have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shown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that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economic</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specialization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well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inter-network</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economic</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nodes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open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up</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new</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opportunities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for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regions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are</a:t>
            </a:r>
            <a:r>
              <a:rPr lang="ru-RU" sz="2200" dirty="0" smtClean="0">
                <a:latin typeface="Arial" panose="020B0604020202020204" pitchFamily="34" charset="0"/>
                <a:cs typeface="Arial" panose="020B0604020202020204" pitchFamily="34" charset="0"/>
              </a:rPr>
              <a:t> a </a:t>
            </a:r>
            <a:r>
              <a:rPr lang="ru-RU" sz="2200" dirty="0" err="1" smtClean="0">
                <a:latin typeface="Arial" panose="020B0604020202020204" pitchFamily="34" charset="0"/>
                <a:cs typeface="Arial" panose="020B0604020202020204" pitchFamily="34" charset="0"/>
              </a:rPr>
              <a:t>kind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gateway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global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world</a:t>
            </a:r>
            <a:r>
              <a:rPr lang="ru-RU" sz="2200" dirty="0" smtClean="0">
                <a:latin typeface="Arial" panose="020B0604020202020204" pitchFamily="34" charset="0"/>
                <a:cs typeface="Arial" panose="020B0604020202020204" pitchFamily="34" charset="0"/>
              </a:rPr>
              <a:t>. </a:t>
            </a:r>
            <a:endParaRPr lang="en-US" sz="2200" dirty="0" smtClean="0">
              <a:latin typeface="Arial" panose="020B0604020202020204" pitchFamily="34" charset="0"/>
              <a:cs typeface="Arial" panose="020B0604020202020204" pitchFamily="34" charset="0"/>
            </a:endParaRPr>
          </a:p>
          <a:p>
            <a:r>
              <a:rPr lang="ru-RU" sz="2200" dirty="0" err="1" smtClean="0">
                <a:latin typeface="Arial" panose="020B0604020202020204" pitchFamily="34" charset="0"/>
                <a:cs typeface="Arial" panose="020B0604020202020204" pitchFamily="34" charset="0"/>
              </a:rPr>
              <a:t>As</a:t>
            </a:r>
            <a:r>
              <a:rPr lang="ru-RU" sz="2200" dirty="0" smtClean="0">
                <a:latin typeface="Arial" panose="020B0604020202020204" pitchFamily="34" charset="0"/>
                <a:cs typeface="Arial" panose="020B0604020202020204" pitchFamily="34" charset="0"/>
              </a:rPr>
              <a:t> a </a:t>
            </a:r>
            <a:r>
              <a:rPr lang="ru-RU" sz="2200" dirty="0" err="1" smtClean="0">
                <a:latin typeface="Arial" panose="020B0604020202020204" pitchFamily="34" charset="0"/>
                <a:cs typeface="Arial" panose="020B0604020202020204" pitchFamily="34" charset="0"/>
              </a:rPr>
              <a:t>result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different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geographical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formations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cities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small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territories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fit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into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world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different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ways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Some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them</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particular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New</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York</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London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Tokyo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Greater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Washington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Southern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California</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Frankfurt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Milan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Miami</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Vancouver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Singapore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etc</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find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themselves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cutting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edge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globalization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others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sidelines</a:t>
            </a:r>
            <a:r>
              <a:rPr lang="ru-RU" sz="2200" dirty="0" smtClean="0">
                <a:latin typeface="Arial" panose="020B0604020202020204" pitchFamily="34" charset="0"/>
                <a:cs typeface="Arial" panose="020B0604020202020204" pitchFamily="34" charset="0"/>
              </a:rPr>
              <a:t>. O. E. </a:t>
            </a:r>
            <a:r>
              <a:rPr lang="ru-RU" sz="2200" dirty="0" err="1" smtClean="0">
                <a:latin typeface="Arial" panose="020B0604020202020204" pitchFamily="34" charset="0"/>
                <a:cs typeface="Arial" panose="020B0604020202020204" pitchFamily="34" charset="0"/>
              </a:rPr>
              <a:t>Andersson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his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colleagues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consider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globalization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processes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economic</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plane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but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similar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reasoning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quite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acceptable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for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politics</a:t>
            </a:r>
            <a:r>
              <a:rPr lang="ru-RU" sz="2200" dirty="0" smtClean="0">
                <a:latin typeface="Arial" panose="020B0604020202020204" pitchFamily="34" charset="0"/>
                <a:cs typeface="Arial" panose="020B0604020202020204" pitchFamily="34" charset="0"/>
              </a:rPr>
              <a:t>.</a:t>
            </a:r>
            <a:endParaRPr lang="ru-RU"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518834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814" y="353695"/>
            <a:ext cx="7948371" cy="492443"/>
          </a:xfrm>
        </p:spPr>
        <p:txBody>
          <a:bodyPr/>
          <a:lstStyle/>
          <a:p>
            <a:pPr algn="ctr"/>
            <a:r>
              <a:rPr lang="en-US" dirty="0" smtClean="0"/>
              <a:t>Localization </a:t>
            </a:r>
            <a:r>
              <a:rPr lang="en-US" dirty="0"/>
              <a:t>and isolationism</a:t>
            </a:r>
            <a:endParaRPr lang="ru-RU" dirty="0"/>
          </a:p>
        </p:txBody>
      </p:sp>
      <p:sp>
        <p:nvSpPr>
          <p:cNvPr id="3" name="Текст 2"/>
          <p:cNvSpPr>
            <a:spLocks noGrp="1"/>
          </p:cNvSpPr>
          <p:nvPr>
            <p:ph type="body" idx="1"/>
          </p:nvPr>
        </p:nvSpPr>
        <p:spPr>
          <a:xfrm>
            <a:off x="152399" y="990600"/>
            <a:ext cx="8839200" cy="5562600"/>
          </a:xfrm>
        </p:spPr>
        <p:txBody>
          <a:bodyPr/>
          <a:lstStyle/>
          <a:p>
            <a:r>
              <a:rPr lang="ru-RU" sz="2100" dirty="0" err="1">
                <a:latin typeface="Arial" panose="020B0604020202020204" pitchFamily="34" charset="0"/>
                <a:cs typeface="Arial" panose="020B0604020202020204" pitchFamily="34" charset="0"/>
              </a:rPr>
              <a:t>Along</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with</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globalization</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there</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are</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two</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other</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trends</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accompanying</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it</a:t>
            </a:r>
            <a:r>
              <a:rPr lang="ru-RU" sz="2100" dirty="0">
                <a:latin typeface="Arial" panose="020B0604020202020204" pitchFamily="34" charset="0"/>
                <a:cs typeface="Arial" panose="020B0604020202020204" pitchFamily="34" charset="0"/>
              </a:rPr>
              <a:t> — </a:t>
            </a:r>
            <a:r>
              <a:rPr lang="ru-RU" sz="2100" dirty="0" err="1">
                <a:latin typeface="Arial" panose="020B0604020202020204" pitchFamily="34" charset="0"/>
                <a:cs typeface="Arial" panose="020B0604020202020204" pitchFamily="34" charset="0"/>
              </a:rPr>
              <a:t>localization</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and</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isolationism</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If</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isolationism</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provides</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for</a:t>
            </a:r>
            <a:r>
              <a:rPr lang="ru-RU" sz="2100" dirty="0">
                <a:latin typeface="Arial" panose="020B0604020202020204" pitchFamily="34" charset="0"/>
                <a:cs typeface="Arial" panose="020B0604020202020204" pitchFamily="34" charset="0"/>
              </a:rPr>
              <a:t> a </a:t>
            </a:r>
            <a:r>
              <a:rPr lang="ru-RU" sz="2100" dirty="0" err="1">
                <a:latin typeface="Arial" panose="020B0604020202020204" pitchFamily="34" charset="0"/>
                <a:cs typeface="Arial" panose="020B0604020202020204" pitchFamily="34" charset="0"/>
              </a:rPr>
              <a:t>strategy</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to</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protect</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against</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the</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effects</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of</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globalization</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then</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localization</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involves</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adaptation</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to</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local</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conditions</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to</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the</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specifics</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of</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one's</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region</a:t>
            </a:r>
            <a:r>
              <a:rPr lang="ru-RU" sz="2100" dirty="0">
                <a:latin typeface="Arial" panose="020B0604020202020204" pitchFamily="34" charset="0"/>
                <a:cs typeface="Arial" panose="020B0604020202020204" pitchFamily="34" charset="0"/>
              </a:rPr>
              <a:t>.</a:t>
            </a:r>
          </a:p>
          <a:p>
            <a:endParaRPr lang="ru-RU" sz="2100" dirty="0">
              <a:latin typeface="Arial" panose="020B0604020202020204" pitchFamily="34" charset="0"/>
              <a:cs typeface="Arial" panose="020B0604020202020204" pitchFamily="34" charset="0"/>
            </a:endParaRPr>
          </a:p>
          <a:p>
            <a:r>
              <a:rPr lang="ru-RU" sz="2100" dirty="0" err="1">
                <a:latin typeface="Arial" panose="020B0604020202020204" pitchFamily="34" charset="0"/>
                <a:cs typeface="Arial" panose="020B0604020202020204" pitchFamily="34" charset="0"/>
              </a:rPr>
              <a:t>The</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idea</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of</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localization</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came</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to</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political</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science</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also</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from</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economics</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Thierry</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de</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Montbreal</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notes</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that</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when</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talking</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about</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globalization</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we</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do</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not</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mean</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unification</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and</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standardization</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at</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all</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After</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all</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car</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designers</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do</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not</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strive</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to</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create</a:t>
            </a:r>
            <a:r>
              <a:rPr lang="ru-RU" sz="2100" dirty="0">
                <a:latin typeface="Arial" panose="020B0604020202020204" pitchFamily="34" charset="0"/>
                <a:cs typeface="Arial" panose="020B0604020202020204" pitchFamily="34" charset="0"/>
              </a:rPr>
              <a:t> a </a:t>
            </a:r>
            <a:r>
              <a:rPr lang="ru-RU" sz="2100" dirty="0" err="1">
                <a:latin typeface="Arial" panose="020B0604020202020204" pitchFamily="34" charset="0"/>
                <a:cs typeface="Arial" panose="020B0604020202020204" pitchFamily="34" charset="0"/>
              </a:rPr>
              <a:t>universal</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world</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car</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capable</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of</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satisfying</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all</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tastes</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It's</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unreal</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For</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example</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the</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products</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of</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the</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same</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French</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company</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Danone</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are</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designed</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for</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the</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tastes</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of</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Parisians</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in</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St</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Petersburg</a:t>
            </a:r>
            <a:r>
              <a:rPr lang="ru-RU" sz="2100" dirty="0">
                <a:latin typeface="Arial" panose="020B0604020202020204" pitchFamily="34" charset="0"/>
                <a:cs typeface="Arial" panose="020B0604020202020204" pitchFamily="34" charset="0"/>
              </a:rPr>
              <a:t> - </a:t>
            </a:r>
            <a:r>
              <a:rPr lang="ru-RU" sz="2100" dirty="0" err="1">
                <a:latin typeface="Arial" panose="020B0604020202020204" pitchFamily="34" charset="0"/>
                <a:cs typeface="Arial" panose="020B0604020202020204" pitchFamily="34" charset="0"/>
              </a:rPr>
              <a:t>for</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Petersburgers</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and</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in</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Shanghai</a:t>
            </a:r>
            <a:r>
              <a:rPr lang="ru-RU" sz="2100" dirty="0">
                <a:latin typeface="Arial" panose="020B0604020202020204" pitchFamily="34" charset="0"/>
                <a:cs typeface="Arial" panose="020B0604020202020204" pitchFamily="34" charset="0"/>
              </a:rPr>
              <a:t> — </a:t>
            </a:r>
            <a:r>
              <a:rPr lang="ru-RU" sz="2100" dirty="0" err="1">
                <a:latin typeface="Arial" panose="020B0604020202020204" pitchFamily="34" charset="0"/>
                <a:cs typeface="Arial" panose="020B0604020202020204" pitchFamily="34" charset="0"/>
              </a:rPr>
              <a:t>for</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the</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Chinese</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Differences</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in</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tastes</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as</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well</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as</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in</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mentality</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will</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never</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go</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away</a:t>
            </a:r>
            <a:r>
              <a:rPr lang="ru-RU" sz="2100" dirty="0" smtClean="0">
                <a:latin typeface="Arial" panose="020B0604020202020204" pitchFamily="34" charset="0"/>
                <a:cs typeface="Arial" panose="020B0604020202020204" pitchFamily="34" charset="0"/>
              </a:rPr>
              <a:t>.“</a:t>
            </a:r>
            <a:endParaRPr lang="en-US" sz="2100" dirty="0" smtClean="0">
              <a:latin typeface="Arial" panose="020B0604020202020204" pitchFamily="34" charset="0"/>
              <a:cs typeface="Arial" panose="020B0604020202020204" pitchFamily="34" charset="0"/>
            </a:endParaRPr>
          </a:p>
          <a:p>
            <a:endParaRPr lang="en-US" sz="2100" dirty="0" smtClean="0">
              <a:latin typeface="Arial" panose="020B0604020202020204" pitchFamily="34" charset="0"/>
              <a:cs typeface="Arial" panose="020B0604020202020204" pitchFamily="34" charset="0"/>
            </a:endParaRPr>
          </a:p>
          <a:p>
            <a:r>
              <a:rPr lang="en-US" sz="2100" dirty="0" smtClean="0">
                <a:latin typeface="Arial" panose="020B0604020202020204" pitchFamily="34" charset="0"/>
                <a:cs typeface="Arial" panose="020B0604020202020204" pitchFamily="34" charset="0"/>
              </a:rPr>
              <a:t>This </a:t>
            </a:r>
            <a:r>
              <a:rPr lang="en-US" sz="2100" dirty="0">
                <a:latin typeface="Arial" panose="020B0604020202020204" pitchFamily="34" charset="0"/>
                <a:cs typeface="Arial" panose="020B0604020202020204" pitchFamily="34" charset="0"/>
              </a:rPr>
              <a:t>phenomenon of simultaneous globalization and localization is called "</a:t>
            </a:r>
            <a:r>
              <a:rPr lang="en-US" sz="2100" dirty="0" err="1">
                <a:latin typeface="Arial" panose="020B0604020202020204" pitchFamily="34" charset="0"/>
                <a:cs typeface="Arial" panose="020B0604020202020204" pitchFamily="34" charset="0"/>
              </a:rPr>
              <a:t>glocalization</a:t>
            </a:r>
            <a:r>
              <a:rPr lang="en-US" sz="2100" dirty="0">
                <a:latin typeface="Arial" panose="020B0604020202020204" pitchFamily="34" charset="0"/>
                <a:cs typeface="Arial" panose="020B0604020202020204" pitchFamily="34" charset="0"/>
              </a:rPr>
              <a:t>" (from the merging and shortening of two words — globalization and localization).</a:t>
            </a:r>
            <a:endParaRPr lang="ru-RU" sz="2100" dirty="0">
              <a:latin typeface="Arial" panose="020B0604020202020204" pitchFamily="34" charset="0"/>
              <a:cs typeface="Arial" panose="020B0604020202020204" pitchFamily="34" charset="0"/>
            </a:endParaRPr>
          </a:p>
          <a:p>
            <a:endParaRPr lang="ru-RU" sz="2100" dirty="0"/>
          </a:p>
        </p:txBody>
      </p:sp>
    </p:spTree>
    <p:extLst>
      <p:ext uri="{BB962C8B-B14F-4D97-AF65-F5344CB8AC3E}">
        <p14:creationId xmlns:p14="http://schemas.microsoft.com/office/powerpoint/2010/main" val="37564138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 y="353695"/>
            <a:ext cx="8763000" cy="1107996"/>
          </a:xfrm>
        </p:spPr>
        <p:txBody>
          <a:bodyPr/>
          <a:lstStyle/>
          <a:p>
            <a:pPr algn="ctr"/>
            <a:r>
              <a:rPr lang="en-US" sz="1800" dirty="0">
                <a:latin typeface="Arial" panose="020B0604020202020204" pitchFamily="34" charset="0"/>
                <a:cs typeface="Arial" panose="020B0604020202020204" pitchFamily="34" charset="0"/>
              </a:rPr>
              <a:t>P. Berger and S. Huntington organized a study to answer the question of how exactly the process of globalization is going in different regions of the world. His results are presented in the book "Multifaceted Globalization". Four parameters of globalization were identified:</a:t>
            </a:r>
            <a:endParaRPr lang="ru-RU" sz="1800" dirty="0">
              <a:latin typeface="Arial" panose="020B0604020202020204" pitchFamily="34" charset="0"/>
              <a:cs typeface="Arial" panose="020B0604020202020204" pitchFamily="34" charset="0"/>
            </a:endParaRPr>
          </a:p>
        </p:txBody>
      </p:sp>
      <p:sp>
        <p:nvSpPr>
          <p:cNvPr id="3" name="Текст 2"/>
          <p:cNvSpPr>
            <a:spLocks noGrp="1"/>
          </p:cNvSpPr>
          <p:nvPr>
            <p:ph type="body" idx="1"/>
          </p:nvPr>
        </p:nvSpPr>
        <p:spPr>
          <a:xfrm>
            <a:off x="228600" y="1550516"/>
            <a:ext cx="8610600" cy="4850284"/>
          </a:xfrm>
        </p:spPr>
        <p:txBody>
          <a:bodyPr/>
          <a:lstStyle/>
          <a:p>
            <a:r>
              <a:rPr lang="en-US" sz="3200" dirty="0">
                <a:latin typeface="Arial" panose="020B0604020202020204" pitchFamily="34" charset="0"/>
                <a:cs typeface="Arial" panose="020B0604020202020204" pitchFamily="34" charset="0"/>
              </a:rPr>
              <a:t>1) mass culture, which includes music, films, as well as restaurant chains, television channels, and products from well-known companies;</a:t>
            </a:r>
          </a:p>
          <a:p>
            <a:r>
              <a:rPr lang="en-US" sz="3200" dirty="0">
                <a:latin typeface="Arial" panose="020B0604020202020204" pitchFamily="34" charset="0"/>
                <a:cs typeface="Arial" panose="020B0604020202020204" pitchFamily="34" charset="0"/>
              </a:rPr>
              <a:t>    2) "Davos culture", i.e. the business culture characteristic of business structures;</a:t>
            </a:r>
          </a:p>
          <a:p>
            <a:r>
              <a:rPr lang="en-US" sz="3200" dirty="0">
                <a:latin typeface="Arial" panose="020B0604020202020204" pitchFamily="34" charset="0"/>
                <a:cs typeface="Arial" panose="020B0604020202020204" pitchFamily="34" charset="0"/>
              </a:rPr>
              <a:t>    3) "club culture of intellectuals" — the most common ideological and theoretical trends;</a:t>
            </a:r>
          </a:p>
          <a:p>
            <a:r>
              <a:rPr lang="en-US" sz="3200" dirty="0">
                <a:latin typeface="Arial" panose="020B0604020202020204" pitchFamily="34" charset="0"/>
                <a:cs typeface="Arial" panose="020B0604020202020204" pitchFamily="34" charset="0"/>
              </a:rPr>
              <a:t>    4) the most important religious beliefs and related movements.</a:t>
            </a:r>
            <a:endParaRPr lang="ru-RU"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512193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52400" y="228600"/>
            <a:ext cx="8763000" cy="6555641"/>
          </a:xfrm>
          <a:prstGeom prst="rect">
            <a:avLst/>
          </a:prstGeom>
        </p:spPr>
        <p:txBody>
          <a:bodyPr wrap="square">
            <a:spAutoFit/>
          </a:bodyPr>
          <a:lstStyle/>
          <a:p>
            <a:r>
              <a:rPr lang="ru-RU" sz="2000" dirty="0" err="1" smtClean="0">
                <a:latin typeface="Arial" panose="020B0604020202020204" pitchFamily="34" charset="0"/>
                <a:cs typeface="Arial" panose="020B0604020202020204" pitchFamily="34" charset="0"/>
              </a:rPr>
              <a:t>Focusing</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these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four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parameters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globalization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researchers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from</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different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countries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particular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China</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USA</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Germany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India</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South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Africa</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Chile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etc</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tried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analyze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development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globalization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processes</a:t>
            </a:r>
            <a:r>
              <a:rPr lang="ru-RU" sz="2000" dirty="0" smtClean="0">
                <a:latin typeface="Arial" panose="020B0604020202020204" pitchFamily="34" charset="0"/>
                <a:cs typeface="Arial" panose="020B0604020202020204" pitchFamily="34" charset="0"/>
              </a:rPr>
              <a:t>.</a:t>
            </a:r>
          </a:p>
          <a:p>
            <a:endParaRPr lang="ru-RU" sz="2000" dirty="0" smtClean="0">
              <a:latin typeface="Arial" panose="020B0604020202020204" pitchFamily="34" charset="0"/>
              <a:cs typeface="Arial" panose="020B0604020202020204" pitchFamily="34" charset="0"/>
            </a:endParaRPr>
          </a:p>
          <a:p>
            <a:r>
              <a:rPr lang="ru-RU" sz="2000" dirty="0" err="1" smtClean="0">
                <a:latin typeface="Arial" panose="020B0604020202020204" pitchFamily="34" charset="0"/>
                <a:cs typeface="Arial" panose="020B0604020202020204" pitchFamily="34" charset="0"/>
              </a:rPr>
              <a:t>It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turned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out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that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globalization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has</a:t>
            </a:r>
            <a:r>
              <a:rPr lang="ru-RU" sz="2000" dirty="0" smtClean="0">
                <a:latin typeface="Arial" panose="020B0604020202020204" pitchFamily="34" charset="0"/>
                <a:cs typeface="Arial" panose="020B0604020202020204" pitchFamily="34" charset="0"/>
              </a:rPr>
              <a:t> a </a:t>
            </a:r>
            <a:r>
              <a:rPr lang="ru-RU" sz="2000" dirty="0" err="1" smtClean="0">
                <a:latin typeface="Arial" panose="020B0604020202020204" pitchFamily="34" charset="0"/>
                <a:cs typeface="Arial" panose="020B0604020202020204" pitchFamily="34" charset="0"/>
              </a:rPr>
              <a:t>very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large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local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specificity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McDonald's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symbol</a:t>
            </a:r>
            <a:r>
              <a:rPr lang="ru-RU" sz="2000" dirty="0" smtClean="0">
                <a:latin typeface="Arial" panose="020B0604020202020204" pitchFamily="34" charset="0"/>
                <a:cs typeface="Arial" panose="020B0604020202020204" pitchFamily="34" charset="0"/>
              </a:rPr>
              <a:t> —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hamburger</a:t>
            </a:r>
            <a:r>
              <a:rPr lang="ru-RU" sz="2000" dirty="0" smtClean="0">
                <a:latin typeface="Arial" panose="020B0604020202020204" pitchFamily="34" charset="0"/>
                <a:cs typeface="Arial" panose="020B0604020202020204" pitchFamily="34" charset="0"/>
              </a:rPr>
              <a:t> —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India</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where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cow</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is</a:t>
            </a:r>
            <a:r>
              <a:rPr lang="ru-RU" sz="2000" dirty="0" smtClean="0">
                <a:latin typeface="Arial" panose="020B0604020202020204" pitchFamily="34" charset="0"/>
                <a:cs typeface="Arial" panose="020B0604020202020204" pitchFamily="34" charset="0"/>
              </a:rPr>
              <a:t> a </a:t>
            </a:r>
            <a:r>
              <a:rPr lang="ru-RU" sz="2000" dirty="0" err="1" smtClean="0">
                <a:latin typeface="Arial" panose="020B0604020202020204" pitchFamily="34" charset="0"/>
                <a:cs typeface="Arial" panose="020B0604020202020204" pitchFamily="34" charset="0"/>
              </a:rPr>
              <a:t>sacred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animal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turns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from</a:t>
            </a:r>
            <a:r>
              <a:rPr lang="ru-RU" sz="2000" dirty="0" smtClean="0">
                <a:latin typeface="Arial" panose="020B0604020202020204" pitchFamily="34" charset="0"/>
                <a:cs typeface="Arial" panose="020B0604020202020204" pitchFamily="34" charset="0"/>
              </a:rPr>
              <a:t> a </a:t>
            </a:r>
            <a:r>
              <a:rPr lang="ru-RU" sz="2000" dirty="0" err="1" smtClean="0">
                <a:latin typeface="Arial" panose="020B0604020202020204" pitchFamily="34" charset="0"/>
                <a:cs typeface="Arial" panose="020B0604020202020204" pitchFamily="34" charset="0"/>
              </a:rPr>
              <a:t>beef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patty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into</a:t>
            </a:r>
            <a:r>
              <a:rPr lang="ru-RU" sz="2000" dirty="0" smtClean="0">
                <a:latin typeface="Arial" panose="020B0604020202020204" pitchFamily="34" charset="0"/>
                <a:cs typeface="Arial" panose="020B0604020202020204" pitchFamily="34" charset="0"/>
              </a:rPr>
              <a:t> a </a:t>
            </a:r>
            <a:r>
              <a:rPr lang="ru-RU" sz="2000" dirty="0" err="1" smtClean="0">
                <a:latin typeface="Arial" panose="020B0604020202020204" pitchFamily="34" charset="0"/>
                <a:cs typeface="Arial" panose="020B0604020202020204" pitchFamily="34" charset="0"/>
              </a:rPr>
              <a:t>cutlet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with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chicken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Japan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for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example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same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McDonald's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was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initially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aimed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middle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strata</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population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extended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less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well-off</a:t>
            </a:r>
            <a:r>
              <a:rPr lang="ru-RU" sz="2000" dirty="0" smtClean="0">
                <a:latin typeface="Arial" panose="020B0604020202020204" pitchFamily="34" charset="0"/>
                <a:cs typeface="Arial" panose="020B0604020202020204" pitchFamily="34" charset="0"/>
              </a:rPr>
              <a:t>.</a:t>
            </a:r>
          </a:p>
          <a:p>
            <a:endParaRPr lang="ru-RU" sz="2000" dirty="0" smtClean="0">
              <a:latin typeface="Arial" panose="020B0604020202020204" pitchFamily="34" charset="0"/>
              <a:cs typeface="Arial" panose="020B0604020202020204" pitchFamily="34" charset="0"/>
            </a:endParaRPr>
          </a:p>
          <a:p>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complexity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ambiguity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phenomenon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globalization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its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multidimensionality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gives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rise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many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approaches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understanding</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this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phenomenon</a:t>
            </a:r>
            <a:r>
              <a:rPr lang="ru-RU" sz="2000" dirty="0" smtClean="0">
                <a:latin typeface="Arial" panose="020B0604020202020204" pitchFamily="34" charset="0"/>
                <a:cs typeface="Arial" panose="020B0604020202020204" pitchFamily="34" charset="0"/>
              </a:rPr>
              <a:t> — </a:t>
            </a:r>
            <a:r>
              <a:rPr lang="ru-RU" sz="2000" dirty="0" err="1" smtClean="0">
                <a:latin typeface="Arial" panose="020B0604020202020204" pitchFamily="34" charset="0"/>
                <a:cs typeface="Arial" panose="020B0604020202020204" pitchFamily="34" charset="0"/>
              </a:rPr>
              <a:t>from</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evaluative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characteristics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positive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negative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complex</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conceptual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approaches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Thus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globalization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sometimes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understood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as</a:t>
            </a:r>
            <a:r>
              <a:rPr lang="ru-RU" sz="2000" dirty="0" smtClean="0">
                <a:latin typeface="Arial" panose="020B0604020202020204" pitchFamily="34" charset="0"/>
                <a:cs typeface="Arial" panose="020B0604020202020204" pitchFamily="34" charset="0"/>
              </a:rPr>
              <a:t> a </a:t>
            </a:r>
            <a:r>
              <a:rPr lang="ru-RU" sz="2000" dirty="0" err="1" smtClean="0">
                <a:latin typeface="Arial" panose="020B0604020202020204" pitchFamily="34" charset="0"/>
                <a:cs typeface="Arial" panose="020B0604020202020204" pitchFamily="34" charset="0"/>
              </a:rPr>
              <a:t>historical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process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that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does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not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bring</a:t>
            </a:r>
            <a:r>
              <a:rPr lang="ru-RU" sz="2000" dirty="0" smtClean="0">
                <a:latin typeface="Arial" panose="020B0604020202020204" pitchFamily="34" charset="0"/>
                <a:cs typeface="Arial" panose="020B0604020202020204" pitchFamily="34" charset="0"/>
              </a:rPr>
              <a:t> a </a:t>
            </a:r>
            <a:r>
              <a:rPr lang="ru-RU" sz="2000" dirty="0" err="1" smtClean="0">
                <a:latin typeface="Arial" panose="020B0604020202020204" pitchFamily="34" charset="0"/>
                <a:cs typeface="Arial" panose="020B0604020202020204" pitchFamily="34" charset="0"/>
              </a:rPr>
              <a:t>new</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result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since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there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has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always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been</a:t>
            </a:r>
            <a:r>
              <a:rPr lang="ru-RU" sz="2000" dirty="0" smtClean="0">
                <a:latin typeface="Arial" panose="020B0604020202020204" pitchFamily="34" charset="0"/>
                <a:cs typeface="Arial" panose="020B0604020202020204" pitchFamily="34" charset="0"/>
              </a:rPr>
              <a:t> a </a:t>
            </a:r>
            <a:r>
              <a:rPr lang="ru-RU" sz="2000" dirty="0" err="1" smtClean="0">
                <a:latin typeface="Arial" panose="020B0604020202020204" pitchFamily="34" charset="0"/>
                <a:cs typeface="Arial" panose="020B0604020202020204" pitchFamily="34" charset="0"/>
              </a:rPr>
              <a:t>tendency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expand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space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which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interaction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took</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place</a:t>
            </a:r>
            <a:r>
              <a:rPr lang="ru-RU" sz="2000" dirty="0" smtClean="0">
                <a:latin typeface="Arial" panose="020B0604020202020204" pitchFamily="34" charset="0"/>
                <a:cs typeface="Arial" panose="020B0604020202020204" pitchFamily="34" charset="0"/>
              </a:rPr>
              <a:t> — </a:t>
            </a:r>
            <a:r>
              <a:rPr lang="ru-RU" sz="2000" dirty="0" err="1" smtClean="0">
                <a:latin typeface="Arial" panose="020B0604020202020204" pitchFamily="34" charset="0"/>
                <a:cs typeface="Arial" panose="020B0604020202020204" pitchFamily="34" charset="0"/>
              </a:rPr>
              <a:t>from</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individual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villages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cities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principalities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states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regions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finally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through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era</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Great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Geographical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Discoveries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world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weakness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this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approach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that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does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not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reflect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qualitative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specifics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current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stage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political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development</a:t>
            </a:r>
            <a:r>
              <a:rPr lang="ru-RU" sz="2000" dirty="0" smtClean="0">
                <a:latin typeface="Arial" panose="020B0604020202020204" pitchFamily="34" charset="0"/>
                <a:cs typeface="Arial" panose="020B0604020202020204" pitchFamily="34" charset="0"/>
              </a:rPr>
              <a:t>.</a:t>
            </a:r>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61809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4800" y="304800"/>
            <a:ext cx="8610600" cy="6247864"/>
          </a:xfrm>
          <a:prstGeom prst="rect">
            <a:avLst/>
          </a:prstGeom>
        </p:spPr>
        <p:txBody>
          <a:bodyPr wrap="square">
            <a:spAutoFit/>
          </a:bodyPr>
          <a:lstStyle/>
          <a:p>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another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approach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results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globalization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are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seen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universalization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homogenization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world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often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basis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Western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norms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models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this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case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talk</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about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Westernization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However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shown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that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not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only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Western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norms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values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are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spreading</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East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but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also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Eastern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ones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West</a:t>
            </a:r>
            <a:r>
              <a:rPr lang="ru-RU" sz="2000" dirty="0" smtClean="0">
                <a:latin typeface="Arial" panose="020B0604020202020204" pitchFamily="34" charset="0"/>
                <a:cs typeface="Arial" panose="020B0604020202020204" pitchFamily="34" charset="0"/>
              </a:rPr>
              <a:t>.</a:t>
            </a:r>
          </a:p>
          <a:p>
            <a:endParaRPr lang="ru-RU" sz="2000" dirty="0" smtClean="0">
              <a:latin typeface="Arial" panose="020B0604020202020204" pitchFamily="34" charset="0"/>
              <a:cs typeface="Arial" panose="020B0604020202020204" pitchFamily="34" charset="0"/>
            </a:endParaRPr>
          </a:p>
          <a:p>
            <a:r>
              <a:rPr lang="ru-RU" sz="2000" dirty="0" err="1" smtClean="0">
                <a:latin typeface="Arial" panose="020B0604020202020204" pitchFamily="34" charset="0"/>
                <a:cs typeface="Arial" panose="020B0604020202020204" pitchFamily="34" charset="0"/>
              </a:rPr>
              <a:t>Finally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essence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third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approach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globalization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that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its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consequences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are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assessed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as</a:t>
            </a:r>
            <a:r>
              <a:rPr lang="ru-RU" sz="2000" dirty="0" smtClean="0">
                <a:latin typeface="Arial" panose="020B0604020202020204" pitchFamily="34" charset="0"/>
                <a:cs typeface="Arial" panose="020B0604020202020204" pitchFamily="34" charset="0"/>
              </a:rPr>
              <a:t> a </a:t>
            </a:r>
            <a:r>
              <a:rPr lang="ru-RU" sz="2000" dirty="0" err="1" smtClean="0">
                <a:latin typeface="Arial" panose="020B0604020202020204" pitchFamily="34" charset="0"/>
                <a:cs typeface="Arial" panose="020B0604020202020204" pitchFamily="34" charset="0"/>
              </a:rPr>
              <a:t>qualitatively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different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stage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development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due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transparency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national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borders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transnationalization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This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approach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reflects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qualitative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transformation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political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system</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world</a:t>
            </a:r>
            <a:r>
              <a:rPr lang="ru-RU" sz="2000" dirty="0" smtClean="0">
                <a:latin typeface="Arial" panose="020B0604020202020204" pitchFamily="34" charset="0"/>
                <a:cs typeface="Arial" panose="020B0604020202020204" pitchFamily="34" charset="0"/>
              </a:rPr>
              <a:t>.</a:t>
            </a:r>
          </a:p>
          <a:p>
            <a:endParaRPr lang="ru-RU" sz="2000" dirty="0" smtClean="0">
              <a:latin typeface="Arial" panose="020B0604020202020204" pitchFamily="34" charset="0"/>
              <a:cs typeface="Arial" panose="020B0604020202020204" pitchFamily="34" charset="0"/>
            </a:endParaRPr>
          </a:p>
          <a:p>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opposite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process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globalization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isolationism</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less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likely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come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into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focus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researchers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attention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This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term</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often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refers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state's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foreign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policy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aimed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removing</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itself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from</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international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affairs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example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foreign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policy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United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States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late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XIX</a:t>
            </a:r>
            <a:r>
              <a:rPr lang="ru-RU" sz="2000" dirty="0" smtClean="0">
                <a:latin typeface="Arial" panose="020B0604020202020204" pitchFamily="34" charset="0"/>
                <a:cs typeface="Arial" panose="020B0604020202020204" pitchFamily="34" charset="0"/>
              </a:rPr>
              <a:t> — </a:t>
            </a:r>
            <a:r>
              <a:rPr lang="ru-RU" sz="2000" dirty="0" err="1" smtClean="0">
                <a:latin typeface="Arial" panose="020B0604020202020204" pitchFamily="34" charset="0"/>
                <a:cs typeface="Arial" panose="020B0604020202020204" pitchFamily="34" charset="0"/>
              </a:rPr>
              <a:t>early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XX</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century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policy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self-isolation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Japan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period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from</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middle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XVII</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century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middle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XIX</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century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often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cited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point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such</a:t>
            </a:r>
            <a:r>
              <a:rPr lang="ru-RU" sz="2000" dirty="0" smtClean="0">
                <a:latin typeface="Arial" panose="020B0604020202020204" pitchFamily="34" charset="0"/>
                <a:cs typeface="Arial" panose="020B0604020202020204" pitchFamily="34" charset="0"/>
              </a:rPr>
              <a:t> a </a:t>
            </a:r>
            <a:r>
              <a:rPr lang="ru-RU" sz="2000" dirty="0" err="1" smtClean="0">
                <a:latin typeface="Arial" panose="020B0604020202020204" pitchFamily="34" charset="0"/>
                <a:cs typeface="Arial" panose="020B0604020202020204" pitchFamily="34" charset="0"/>
              </a:rPr>
              <a:t>policy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preserve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one's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identity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focus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internal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problems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etc</a:t>
            </a:r>
            <a:r>
              <a:rPr lang="ru-RU" sz="2000" dirty="0" smtClean="0">
                <a:latin typeface="Arial" panose="020B0604020202020204" pitchFamily="34" charset="0"/>
                <a:cs typeface="Arial" panose="020B0604020202020204" pitchFamily="34" charset="0"/>
              </a:rPr>
              <a:t>.</a:t>
            </a:r>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371424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 y="228600"/>
            <a:ext cx="8763000" cy="6524863"/>
          </a:xfrm>
          <a:prstGeom prst="rect">
            <a:avLst/>
          </a:prstGeom>
        </p:spPr>
        <p:txBody>
          <a:bodyPr wrap="square">
            <a:spAutoFit/>
          </a:bodyPr>
          <a:lstStyle/>
          <a:p>
            <a:r>
              <a:rPr lang="ru-RU" sz="2200" dirty="0" err="1" smtClean="0">
                <a:latin typeface="Arial" panose="020B0604020202020204" pitchFamily="34" charset="0"/>
                <a:cs typeface="Arial" panose="020B0604020202020204" pitchFamily="34" charset="0"/>
              </a:rPr>
              <a:t>How</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possible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isolationism</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modern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conditions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general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modern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technologies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are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erecting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barriers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isolationism</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same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time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there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may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various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restrictions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imposed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state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particular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policy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field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Internet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access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for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example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due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control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over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providers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Although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such</a:t>
            </a:r>
            <a:r>
              <a:rPr lang="ru-RU" sz="2200" dirty="0" smtClean="0">
                <a:latin typeface="Arial" panose="020B0604020202020204" pitchFamily="34" charset="0"/>
                <a:cs typeface="Arial" panose="020B0604020202020204" pitchFamily="34" charset="0"/>
              </a:rPr>
              <a:t> a </a:t>
            </a:r>
            <a:r>
              <a:rPr lang="ru-RU" sz="2200" dirty="0" err="1" smtClean="0">
                <a:latin typeface="Arial" panose="020B0604020202020204" pitchFamily="34" charset="0"/>
                <a:cs typeface="Arial" panose="020B0604020202020204" pitchFamily="34" charset="0"/>
              </a:rPr>
              <a:t>policy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becoming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more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expensive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both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literally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figuratively</a:t>
            </a:r>
            <a:r>
              <a:rPr lang="ru-RU" sz="2200" dirty="0" smtClean="0">
                <a:latin typeface="Arial" panose="020B0604020202020204" pitchFamily="34" charset="0"/>
                <a:cs typeface="Arial" panose="020B0604020202020204" pitchFamily="34" charset="0"/>
              </a:rPr>
              <a:t>.</a:t>
            </a:r>
          </a:p>
          <a:p>
            <a:endParaRPr lang="ru-RU" sz="2200" dirty="0" smtClean="0">
              <a:latin typeface="Arial" panose="020B0604020202020204" pitchFamily="34" charset="0"/>
              <a:cs typeface="Arial" panose="020B0604020202020204" pitchFamily="34" charset="0"/>
            </a:endParaRPr>
          </a:p>
          <a:p>
            <a:r>
              <a:rPr lang="ru-RU" sz="2200" dirty="0" err="1" smtClean="0">
                <a:latin typeface="Arial" panose="020B0604020202020204" pitchFamily="34" charset="0"/>
                <a:cs typeface="Arial" panose="020B0604020202020204" pitchFamily="34" charset="0"/>
              </a:rPr>
              <a:t>Isolationism</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opposite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globalization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today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can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relate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not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only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government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policy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but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also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behavior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individuals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groups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Obviously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not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everyone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wants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globalization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gate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use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metaphor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O. E. </a:t>
            </a:r>
            <a:r>
              <a:rPr lang="ru-RU" sz="2200" dirty="0" err="1" smtClean="0">
                <a:latin typeface="Arial" panose="020B0604020202020204" pitchFamily="34" charset="0"/>
                <a:cs typeface="Arial" panose="020B0604020202020204" pitchFamily="34" charset="0"/>
              </a:rPr>
              <a:t>Andersson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Globalization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requires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extreme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tension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from</a:t>
            </a:r>
            <a:r>
              <a:rPr lang="ru-RU" sz="2200" dirty="0" smtClean="0">
                <a:latin typeface="Arial" panose="020B0604020202020204" pitchFamily="34" charset="0"/>
                <a:cs typeface="Arial" panose="020B0604020202020204" pitchFamily="34" charset="0"/>
              </a:rPr>
              <a:t> a </a:t>
            </a:r>
            <a:r>
              <a:rPr lang="ru-RU" sz="2200" dirty="0" err="1" smtClean="0">
                <a:latin typeface="Arial" panose="020B0604020202020204" pitchFamily="34" charset="0"/>
                <a:cs typeface="Arial" panose="020B0604020202020204" pitchFamily="34" charset="0"/>
              </a:rPr>
              <a:t>person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with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all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ensuing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consequences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therefore</a:t>
            </a:r>
            <a:r>
              <a:rPr lang="ru-RU" sz="2200" dirty="0" smtClean="0">
                <a:latin typeface="Arial" panose="020B0604020202020204" pitchFamily="34" charset="0"/>
                <a:cs typeface="Arial" panose="020B0604020202020204" pitchFamily="34" charset="0"/>
              </a:rPr>
              <a:t>, a </a:t>
            </a:r>
            <a:r>
              <a:rPr lang="ru-RU" sz="2200" dirty="0" err="1" smtClean="0">
                <a:latin typeface="Arial" panose="020B0604020202020204" pitchFamily="34" charset="0"/>
                <a:cs typeface="Arial" panose="020B0604020202020204" pitchFamily="34" charset="0"/>
              </a:rPr>
              <a:t>kind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escape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from</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globalization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can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observed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more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more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often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can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expressed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different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ways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from</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desire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spend</a:t>
            </a:r>
            <a:r>
              <a:rPr lang="ru-RU" sz="2200" dirty="0" smtClean="0">
                <a:latin typeface="Arial" panose="020B0604020202020204" pitchFamily="34" charset="0"/>
                <a:cs typeface="Arial" panose="020B0604020202020204" pitchFamily="34" charset="0"/>
              </a:rPr>
              <a:t> a </a:t>
            </a:r>
            <a:r>
              <a:rPr lang="ru-RU" sz="2200" dirty="0" err="1" smtClean="0">
                <a:latin typeface="Arial" panose="020B0604020202020204" pitchFamily="34" charset="0"/>
                <a:cs typeface="Arial" panose="020B0604020202020204" pitchFamily="34" charset="0"/>
              </a:rPr>
              <a:t>vacation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nature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forest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with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fishing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mushrooms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often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while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preserving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all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benefits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civilization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including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Internet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access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etc</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a:t>
            </a:r>
            <a:r>
              <a:rPr lang="ru-RU" sz="2200" dirty="0" smtClean="0">
                <a:latin typeface="Arial" panose="020B0604020202020204" pitchFamily="34" charset="0"/>
                <a:cs typeface="Arial" panose="020B0604020202020204" pitchFamily="34" charset="0"/>
              </a:rPr>
              <a:t> a </a:t>
            </a:r>
            <a:r>
              <a:rPr lang="ru-RU" sz="2200" dirty="0" err="1" smtClean="0">
                <a:latin typeface="Arial" panose="020B0604020202020204" pitchFamily="34" charset="0"/>
                <a:cs typeface="Arial" panose="020B0604020202020204" pitchFamily="34" charset="0"/>
              </a:rPr>
              <a:t>complete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change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lifestyle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moving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remote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areas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abandoning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phones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computers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Internet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etc</a:t>
            </a:r>
            <a:r>
              <a:rPr lang="ru-RU" sz="2200" dirty="0" smtClean="0">
                <a:latin typeface="Arial" panose="020B0604020202020204" pitchFamily="34" charset="0"/>
                <a:cs typeface="Arial" panose="020B0604020202020204" pitchFamily="34" charset="0"/>
              </a:rPr>
              <a:t>.</a:t>
            </a:r>
            <a:endParaRPr lang="ru-RU"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66831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814" y="353695"/>
            <a:ext cx="7948371" cy="492443"/>
          </a:xfrm>
        </p:spPr>
        <p:txBody>
          <a:bodyPr/>
          <a:lstStyle/>
          <a:p>
            <a:pPr algn="ctr"/>
            <a:r>
              <a:rPr lang="en-US" dirty="0"/>
              <a:t>Integration and disintegration</a:t>
            </a:r>
            <a:endParaRPr lang="ru-RU" dirty="0"/>
          </a:p>
        </p:txBody>
      </p:sp>
      <p:sp>
        <p:nvSpPr>
          <p:cNvPr id="3" name="Текст 2"/>
          <p:cNvSpPr>
            <a:spLocks noGrp="1"/>
          </p:cNvSpPr>
          <p:nvPr>
            <p:ph type="body" idx="1"/>
          </p:nvPr>
        </p:nvSpPr>
        <p:spPr>
          <a:xfrm>
            <a:off x="420369" y="1066800"/>
            <a:ext cx="8303260" cy="5539978"/>
          </a:xfrm>
        </p:spPr>
        <p:txBody>
          <a:bodyPr/>
          <a:lstStyle/>
          <a:p>
            <a:r>
              <a:rPr lang="en-US" sz="2000" dirty="0">
                <a:latin typeface="Arial" panose="020B0604020202020204" pitchFamily="34" charset="0"/>
                <a:cs typeface="Arial" panose="020B0604020202020204" pitchFamily="34" charset="0"/>
              </a:rPr>
              <a:t>Integration and disintegration in the modern world. Integration implies the rapprochement of States, which is fixed in international treaties. This is an interstate process. Individuals, non-state actors, etc. integrate, relatively speaking, together with the state.</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Globalization, unlike integration, does not involve interstate agreements. They appear only in certain areas (for example, related to information and communication technologies, ecology, etc.) to regulate emerging new phenomena. In addition, if globalization can proceed differently for different regions of the same state (some intra-state regions become "gates to the global world", while others find themselves outside the globalization space), then the whole state is included in the integration. Although in the integration education itself, there may be states that form the integration core, and states that fall on its periphery. Another difference between integration and globalization processes is the role of non—state actors: in the processes of globalization they come to the fore, and in the processes of integration they play an important, but still secondary role.</a:t>
            </a:r>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1518946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4800" y="533400"/>
            <a:ext cx="8610600" cy="6186309"/>
          </a:xfrm>
          <a:prstGeom prst="rect">
            <a:avLst/>
          </a:prstGeom>
        </p:spPr>
        <p:txBody>
          <a:bodyPr wrap="square">
            <a:spAutoFit/>
          </a:bodyPr>
          <a:lstStyle/>
          <a:p>
            <a:r>
              <a:rPr lang="ru-RU" sz="2200" dirty="0" err="1" smtClean="0">
                <a:latin typeface="Arial" panose="020B0604020202020204" pitchFamily="34" charset="0"/>
                <a:cs typeface="Arial" panose="020B0604020202020204" pitchFamily="34" charset="0"/>
              </a:rPr>
              <a:t>Undoubtedly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globalization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making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interstate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borders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transparent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stimulates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integration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processes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But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same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time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generates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opposite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process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negative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aspects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open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borders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force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citizens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oppose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integration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example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here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difficulties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that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arose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with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adoption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EU</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Constitution</a:t>
            </a:r>
            <a:r>
              <a:rPr lang="ru-RU" sz="2200" dirty="0" smtClean="0">
                <a:latin typeface="Arial" panose="020B0604020202020204" pitchFamily="34" charset="0"/>
                <a:cs typeface="Arial" panose="020B0604020202020204" pitchFamily="34" charset="0"/>
              </a:rPr>
              <a:t>.</a:t>
            </a:r>
          </a:p>
          <a:p>
            <a:endParaRPr lang="ru-RU" sz="2200" dirty="0" smtClean="0">
              <a:latin typeface="Arial" panose="020B0604020202020204" pitchFamily="34" charset="0"/>
              <a:cs typeface="Arial" panose="020B0604020202020204" pitchFamily="34" charset="0"/>
            </a:endParaRPr>
          </a:p>
          <a:p>
            <a:r>
              <a:rPr lang="ru-RU" sz="2200" dirty="0" err="1" smtClean="0">
                <a:latin typeface="Arial" panose="020B0604020202020204" pitchFamily="34" charset="0"/>
                <a:cs typeface="Arial" panose="020B0604020202020204" pitchFamily="34" charset="0"/>
              </a:rPr>
              <a:t>Integration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processes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going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with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varying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degrees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intensity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can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now</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observed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various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regions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world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particular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North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Central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America</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Asia</a:t>
            </a:r>
            <a:r>
              <a:rPr lang="ru-RU" sz="2200" dirty="0" smtClean="0">
                <a:latin typeface="Arial" panose="020B0604020202020204" pitchFamily="34" charset="0"/>
                <a:cs typeface="Arial" panose="020B0604020202020204" pitchFamily="34" charset="0"/>
              </a:rPr>
              <a:t> —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ASEAN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However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have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achieved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greatest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degree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development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within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EU</a:t>
            </a:r>
            <a:r>
              <a:rPr lang="ru-RU" sz="2200" dirty="0" smtClean="0">
                <a:latin typeface="Arial" panose="020B0604020202020204" pitchFamily="34" charset="0"/>
                <a:cs typeface="Arial" panose="020B0604020202020204" pitchFamily="34" charset="0"/>
              </a:rPr>
              <a:t>.</a:t>
            </a:r>
          </a:p>
          <a:p>
            <a:endParaRPr lang="ru-RU" sz="2200" dirty="0" smtClean="0">
              <a:latin typeface="Arial" panose="020B0604020202020204" pitchFamily="34" charset="0"/>
              <a:cs typeface="Arial" panose="020B0604020202020204" pitchFamily="34" charset="0"/>
            </a:endParaRPr>
          </a:p>
          <a:p>
            <a:r>
              <a:rPr lang="ru-RU" sz="2200" dirty="0" err="1" smtClean="0">
                <a:latin typeface="Arial" panose="020B0604020202020204" pitchFamily="34" charset="0"/>
                <a:cs typeface="Arial" panose="020B0604020202020204" pitchFamily="34" charset="0"/>
              </a:rPr>
              <a:t>What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motivates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states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integrate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First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all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there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are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common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problems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that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are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easier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solve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some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cases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only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possible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through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joint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efforts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Another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reason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for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encouraging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integration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processes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interest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medium</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small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states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increasing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their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international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influence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For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these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countries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much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easier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influence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international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processes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through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joint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efforts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than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alone</a:t>
            </a:r>
            <a:r>
              <a:rPr lang="ru-RU" sz="2200" dirty="0" smtClean="0">
                <a:latin typeface="Arial" panose="020B0604020202020204" pitchFamily="34" charset="0"/>
                <a:cs typeface="Arial" panose="020B0604020202020204" pitchFamily="34" charset="0"/>
              </a:rPr>
              <a:t>.</a:t>
            </a:r>
            <a:endParaRPr lang="ru-RU"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869761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 y="609600"/>
            <a:ext cx="8763000" cy="4832092"/>
          </a:xfrm>
          <a:prstGeom prst="rect">
            <a:avLst/>
          </a:prstGeom>
        </p:spPr>
        <p:txBody>
          <a:bodyPr wrap="square">
            <a:spAutoFit/>
          </a:bodyPr>
          <a:lstStyle/>
          <a:p>
            <a:r>
              <a:rPr lang="ru-RU" sz="2800" dirty="0" err="1" smtClean="0">
                <a:latin typeface="Arial" panose="020B0604020202020204" pitchFamily="34" charset="0"/>
                <a:cs typeface="Arial" panose="020B0604020202020204" pitchFamily="34" charset="0"/>
              </a:rPr>
              <a:t>The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following</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conditions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are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necessary</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for</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the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development</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of</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integration</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processes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geographical</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proximity</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stable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economic</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development</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similarity</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of</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political</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systems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public</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opinion</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support</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for</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integration</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relative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homogeneity</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in</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the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field</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of</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culture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internal</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political</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stability</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similarity</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of</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historical</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and</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social</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development</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comparable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forms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of</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government</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and</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economic</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systems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close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level</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of</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military</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development</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and</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economic</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resources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similar</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perception</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of</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common</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external</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threats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comparable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bureaucratic</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structure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experience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of</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cooperation</a:t>
            </a:r>
            <a:r>
              <a:rPr lang="ru-RU" sz="2800" dirty="0" smtClean="0">
                <a:latin typeface="Arial" panose="020B0604020202020204" pitchFamily="34" charset="0"/>
                <a:cs typeface="Arial" panose="020B0604020202020204" pitchFamily="34" charset="0"/>
              </a:rPr>
              <a:t>.</a:t>
            </a:r>
            <a:endParaRPr lang="ru-RU"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8308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47546" y="1131094"/>
            <a:ext cx="6167804" cy="994172"/>
          </a:xfrm>
        </p:spPr>
        <p:txBody>
          <a:bodyPr>
            <a:normAutofit/>
          </a:bodyPr>
          <a:lstStyle/>
          <a:p>
            <a:r>
              <a:rPr lang="" sz="2400" dirty="0">
                <a:latin typeface="Arial" pitchFamily="34" charset="0"/>
                <a:cs typeface="Arial" pitchFamily="34" charset="0"/>
              </a:rPr>
              <a:t>Lecture plan:</a:t>
            </a:r>
            <a:endParaRPr lang="ru-RU" sz="2400" dirty="0">
              <a:latin typeface="Arial" pitchFamily="34" charset="0"/>
              <a:cs typeface="Arial" pitchFamily="34" charset="0"/>
            </a:endParaRPr>
          </a:p>
        </p:txBody>
      </p:sp>
      <p:sp>
        <p:nvSpPr>
          <p:cNvPr id="3" name="Объект 2"/>
          <p:cNvSpPr>
            <a:spLocks noGrp="1"/>
          </p:cNvSpPr>
          <p:nvPr>
            <p:ph idx="4294967295"/>
          </p:nvPr>
        </p:nvSpPr>
        <p:spPr>
          <a:xfrm>
            <a:off x="2123728" y="2057401"/>
            <a:ext cx="6563072" cy="3394472"/>
          </a:xfrm>
        </p:spPr>
        <p:txBody>
          <a:bodyPr>
            <a:normAutofit/>
          </a:bodyPr>
          <a:lstStyle/>
          <a:p>
            <a:pPr>
              <a:buFontTx/>
              <a:buChar char="-"/>
            </a:pPr>
            <a:r>
              <a:rPr lang="en-US" sz="2400" dirty="0" smtClean="0">
                <a:latin typeface="Arial" panose="020B0604020202020204" pitchFamily="34" charset="0"/>
                <a:cs typeface="Arial" panose="020B0604020202020204" pitchFamily="34" charset="0"/>
              </a:rPr>
              <a:t>Introduction</a:t>
            </a:r>
            <a:endParaRPr lang="ru-RU" sz="2400" dirty="0" smtClean="0">
              <a:latin typeface="Arial" panose="020B0604020202020204" pitchFamily="34" charset="0"/>
              <a:cs typeface="Arial" panose="020B0604020202020204" pitchFamily="34" charset="0"/>
            </a:endParaRPr>
          </a:p>
          <a:p>
            <a:pPr>
              <a:buFontTx/>
              <a:buChar char="-"/>
            </a:pPr>
            <a:r>
              <a:rPr lang="en-US" dirty="0" smtClean="0">
                <a:latin typeface="Arial" panose="020B0604020202020204" pitchFamily="34" charset="0"/>
                <a:cs typeface="Arial" panose="020B0604020202020204" pitchFamily="34" charset="0"/>
              </a:rPr>
              <a:t>Global trends in world politics</a:t>
            </a:r>
            <a:endParaRPr lang="ru-RU" dirty="0" smtClean="0">
              <a:latin typeface="Arial" panose="020B0604020202020204" pitchFamily="34" charset="0"/>
              <a:cs typeface="Arial" panose="020B0604020202020204" pitchFamily="34" charset="0"/>
            </a:endParaRPr>
          </a:p>
          <a:p>
            <a:pPr>
              <a:buFontTx/>
              <a:buChar char="-"/>
            </a:pPr>
            <a:r>
              <a:rPr lang="en-US" dirty="0"/>
              <a:t>Globalization and </a:t>
            </a:r>
            <a:r>
              <a:rPr lang="en-US" dirty="0" smtClean="0"/>
              <a:t>isolationism</a:t>
            </a:r>
          </a:p>
          <a:p>
            <a:pPr>
              <a:buFontTx/>
              <a:buChar char="-"/>
            </a:pPr>
            <a:r>
              <a:rPr lang="en-US" dirty="0"/>
              <a:t>Integration and </a:t>
            </a:r>
            <a:r>
              <a:rPr lang="en-US" dirty="0" smtClean="0"/>
              <a:t>disintegration</a:t>
            </a:r>
          </a:p>
          <a:p>
            <a:pPr>
              <a:buFontTx/>
              <a:buChar char="-"/>
            </a:pPr>
            <a:r>
              <a:rPr lang="en-US" dirty="0"/>
              <a:t>Democratization and authoritarianism</a:t>
            </a:r>
            <a:r>
              <a:rPr lang="en-US" dirty="0" smtClean="0"/>
              <a:t> </a:t>
            </a:r>
          </a:p>
          <a:p>
            <a:pPr>
              <a:buFontTx/>
              <a:buChar char="-"/>
            </a:pPr>
            <a:r>
              <a:rPr lang="en-US" dirty="0" smtClean="0">
                <a:latin typeface="Arial" panose="020B0604020202020204" pitchFamily="34" charset="0"/>
                <a:cs typeface="Arial" panose="020B0604020202020204" pitchFamily="34" charset="0"/>
              </a:rPr>
              <a:t>Conclusion</a:t>
            </a:r>
            <a:endParaRPr lang="en-US" dirty="0" smtClean="0">
              <a:latin typeface="Arial" panose="020B0604020202020204" pitchFamily="34" charset="0"/>
              <a:cs typeface="Arial" panose="020B0604020202020204" pitchFamily="34" charset="0"/>
            </a:endParaRPr>
          </a:p>
          <a:p>
            <a:pPr>
              <a:buFontTx/>
              <a:buChar char="-"/>
            </a:pPr>
            <a:endParaRPr lang="en-US" dirty="0" smtClean="0">
              <a:latin typeface="Arial" panose="020B0604020202020204" pitchFamily="34" charset="0"/>
              <a:cs typeface="Arial" panose="020B0604020202020204" pitchFamily="34" charset="0"/>
            </a:endParaRPr>
          </a:p>
          <a:p>
            <a:pPr>
              <a:buFontTx/>
              <a:buChar char="-"/>
            </a:pPr>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1249934"/>
            <a:ext cx="1214607" cy="1098947"/>
          </a:xfrm>
          <a:prstGeom prst="rect">
            <a:avLst/>
          </a:prstGeom>
        </p:spPr>
      </p:pic>
    </p:spTree>
    <p:extLst>
      <p:ext uri="{BB962C8B-B14F-4D97-AF65-F5344CB8AC3E}">
        <p14:creationId xmlns:p14="http://schemas.microsoft.com/office/powerpoint/2010/main" val="230783015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814" y="353695"/>
            <a:ext cx="7948371" cy="492443"/>
          </a:xfrm>
        </p:spPr>
        <p:txBody>
          <a:bodyPr/>
          <a:lstStyle/>
          <a:p>
            <a:pPr algn="ctr"/>
            <a:r>
              <a:rPr lang="en-US" dirty="0">
                <a:latin typeface="Arial" panose="020B0604020202020204" pitchFamily="34" charset="0"/>
                <a:cs typeface="Arial" panose="020B0604020202020204" pitchFamily="34" charset="0"/>
              </a:rPr>
              <a:t>Democratization and authoritarianism</a:t>
            </a:r>
            <a:endParaRPr lang="ru-RU" dirty="0">
              <a:latin typeface="Arial" panose="020B0604020202020204" pitchFamily="34" charset="0"/>
              <a:cs typeface="Arial" panose="020B0604020202020204" pitchFamily="34" charset="0"/>
            </a:endParaRPr>
          </a:p>
        </p:txBody>
      </p:sp>
      <p:sp>
        <p:nvSpPr>
          <p:cNvPr id="3" name="Текст 2"/>
          <p:cNvSpPr>
            <a:spLocks noGrp="1"/>
          </p:cNvSpPr>
          <p:nvPr>
            <p:ph type="body" idx="1"/>
          </p:nvPr>
        </p:nvSpPr>
        <p:spPr>
          <a:xfrm>
            <a:off x="381000" y="1550516"/>
            <a:ext cx="8382000" cy="3877985"/>
          </a:xfrm>
        </p:spPr>
        <p:txBody>
          <a:bodyPr/>
          <a:lstStyle/>
          <a:p>
            <a:r>
              <a:rPr lang="en-US" sz="2800" dirty="0" smtClean="0">
                <a:latin typeface="Arial" panose="020B0604020202020204" pitchFamily="34" charset="0"/>
                <a:cs typeface="Arial" panose="020B0604020202020204" pitchFamily="34" charset="0"/>
              </a:rPr>
              <a:t>In </a:t>
            </a:r>
            <a:r>
              <a:rPr lang="en-US" sz="2800" dirty="0">
                <a:latin typeface="Arial" panose="020B0604020202020204" pitchFamily="34" charset="0"/>
                <a:cs typeface="Arial" panose="020B0604020202020204" pitchFamily="34" charset="0"/>
              </a:rPr>
              <a:t>world politics, the concept of democratization is usually used to denote the trend of an increase in the number of democratic countries in the world. </a:t>
            </a:r>
            <a:endParaRPr lang="en-US" sz="2800" dirty="0" smtClean="0">
              <a:latin typeface="Arial" panose="020B0604020202020204" pitchFamily="34" charset="0"/>
              <a:cs typeface="Arial" panose="020B0604020202020204" pitchFamily="34" charset="0"/>
            </a:endParaRPr>
          </a:p>
          <a:p>
            <a:r>
              <a:rPr lang="en-US" sz="2800" dirty="0" smtClean="0">
                <a:latin typeface="Arial" panose="020B0604020202020204" pitchFamily="34" charset="0"/>
                <a:cs typeface="Arial" panose="020B0604020202020204" pitchFamily="34" charset="0"/>
              </a:rPr>
              <a:t>Another </a:t>
            </a:r>
            <a:r>
              <a:rPr lang="en-US" sz="2800" dirty="0">
                <a:latin typeface="Arial" panose="020B0604020202020204" pitchFamily="34" charset="0"/>
                <a:cs typeface="Arial" panose="020B0604020202020204" pitchFamily="34" charset="0"/>
              </a:rPr>
              <a:t>meaning of this concept refers to the process of strengthening and developing democratic institutions and procedures in a particular State. </a:t>
            </a:r>
            <a:endParaRPr lang="en-US" sz="2800" dirty="0" smtClean="0">
              <a:latin typeface="Arial" panose="020B0604020202020204" pitchFamily="34" charset="0"/>
              <a:cs typeface="Arial" panose="020B0604020202020204" pitchFamily="34" charset="0"/>
            </a:endParaRPr>
          </a:p>
          <a:p>
            <a:r>
              <a:rPr lang="en-US" sz="2800" dirty="0" smtClean="0">
                <a:latin typeface="Arial" panose="020B0604020202020204" pitchFamily="34" charset="0"/>
                <a:cs typeface="Arial" panose="020B0604020202020204" pitchFamily="34" charset="0"/>
              </a:rPr>
              <a:t>This </a:t>
            </a:r>
            <a:r>
              <a:rPr lang="en-US" sz="2800" dirty="0">
                <a:latin typeface="Arial" panose="020B0604020202020204" pitchFamily="34" charset="0"/>
                <a:cs typeface="Arial" panose="020B0604020202020204" pitchFamily="34" charset="0"/>
              </a:rPr>
              <a:t>understanding is more common in the framework of political science, which analyzes political processes within the state.</a:t>
            </a:r>
            <a:endParaRPr lang="ru-RU"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0838747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4800" y="228600"/>
            <a:ext cx="8610600" cy="5632311"/>
          </a:xfrm>
          <a:prstGeom prst="rect">
            <a:avLst/>
          </a:prstGeom>
        </p:spPr>
        <p:txBody>
          <a:bodyPr wrap="square">
            <a:spAutoFit/>
          </a:bodyPr>
          <a:lstStyle/>
          <a:p>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question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which</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state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can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called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democratic</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causes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fierce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debate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problem</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democracy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democratization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itself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perhaps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one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most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emotionally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colored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politicized</a:t>
            </a:r>
            <a:r>
              <a:rPr lang="ru-RU" sz="2400" dirty="0" smtClean="0">
                <a:latin typeface="Arial" panose="020B0604020202020204" pitchFamily="34" charset="0"/>
                <a:cs typeface="Arial" panose="020B0604020202020204" pitchFamily="34" charset="0"/>
              </a:rPr>
              <a:t>. </a:t>
            </a:r>
            <a:endParaRPr lang="en-US" sz="2400" dirty="0" smtClean="0">
              <a:latin typeface="Arial" panose="020B0604020202020204" pitchFamily="34" charset="0"/>
              <a:cs typeface="Arial" panose="020B0604020202020204" pitchFamily="34" charset="0"/>
            </a:endParaRPr>
          </a:p>
          <a:p>
            <a:r>
              <a:rPr lang="ru-RU" sz="2400" dirty="0" err="1" smtClean="0">
                <a:latin typeface="Arial" panose="020B0604020202020204" pitchFamily="34" charset="0"/>
                <a:cs typeface="Arial" panose="020B0604020202020204" pitchFamily="34" charset="0"/>
              </a:rPr>
              <a:t>Despite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ambiguity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this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term</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there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understanding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that</a:t>
            </a:r>
            <a:r>
              <a:rPr lang="ru-RU" sz="2400" dirty="0" smtClean="0">
                <a:latin typeface="Arial" panose="020B0604020202020204" pitchFamily="34" charset="0"/>
                <a:cs typeface="Arial" panose="020B0604020202020204" pitchFamily="34" charset="0"/>
              </a:rPr>
              <a:t> a </a:t>
            </a:r>
            <a:r>
              <a:rPr lang="ru-RU" sz="2400" dirty="0" err="1" smtClean="0">
                <a:latin typeface="Arial" panose="020B0604020202020204" pitchFamily="34" charset="0"/>
                <a:cs typeface="Arial" panose="020B0604020202020204" pitchFamily="34" charset="0"/>
              </a:rPr>
              <a:t>democratic</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state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presupposes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existence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right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vote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without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restriction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national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racial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gender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property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indicators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development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democratic</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institutions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that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ensure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realization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citizens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rights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existence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 </a:t>
            </a:r>
            <a:r>
              <a:rPr lang="ru-RU" sz="2400" dirty="0" err="1" smtClean="0">
                <a:latin typeface="Arial" panose="020B0604020202020204" pitchFamily="34" charset="0"/>
                <a:cs typeface="Arial" panose="020B0604020202020204" pitchFamily="34" charset="0"/>
              </a:rPr>
              <a:t>wide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range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negotiation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coordination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mechanisms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that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make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possible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take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into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account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different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interests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opinions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including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minorities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etc</a:t>
            </a:r>
            <a:r>
              <a:rPr lang="ru-RU" sz="2400" dirty="0" smtClean="0">
                <a:latin typeface="Arial" panose="020B0604020202020204" pitchFamily="34" charset="0"/>
                <a:cs typeface="Arial" panose="020B0604020202020204" pitchFamily="34" charset="0"/>
              </a:rPr>
              <a:t>. </a:t>
            </a:r>
            <a:endParaRPr lang="en-US" sz="2400" dirty="0" smtClean="0">
              <a:latin typeface="Arial" panose="020B0604020202020204" pitchFamily="34" charset="0"/>
              <a:cs typeface="Arial" panose="020B0604020202020204" pitchFamily="34" charset="0"/>
            </a:endParaRPr>
          </a:p>
          <a:p>
            <a:r>
              <a:rPr lang="ru-RU" sz="2400" dirty="0" err="1" smtClean="0">
                <a:latin typeface="Arial" panose="020B0604020202020204" pitchFamily="34" charset="0"/>
                <a:cs typeface="Arial" panose="020B0604020202020204" pitchFamily="34" charset="0"/>
              </a:rPr>
              <a:t>Accordingly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absence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these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characteristics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concentration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power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hands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 </a:t>
            </a:r>
            <a:r>
              <a:rPr lang="ru-RU" sz="2400" dirty="0" err="1" smtClean="0">
                <a:latin typeface="Arial" panose="020B0604020202020204" pitchFamily="34" charset="0"/>
                <a:cs typeface="Arial" panose="020B0604020202020204" pitchFamily="34" charset="0"/>
              </a:rPr>
              <a:t>small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group</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people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indicates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presence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authoritarianism</a:t>
            </a:r>
            <a:r>
              <a:rPr lang="ru-RU" sz="2400" dirty="0" smtClean="0">
                <a:latin typeface="Arial" panose="020B0604020202020204" pitchFamily="34" charset="0"/>
                <a:cs typeface="Arial" panose="020B0604020202020204" pitchFamily="34" charset="0"/>
              </a:rPr>
              <a:t>.</a:t>
            </a:r>
            <a:endParaRPr lang="ru-RU"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7999894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 y="152400"/>
            <a:ext cx="8610600" cy="6463308"/>
          </a:xfrm>
          <a:prstGeom prst="rect">
            <a:avLst/>
          </a:prstGeom>
        </p:spPr>
        <p:txBody>
          <a:bodyPr wrap="square">
            <a:spAutoFit/>
          </a:bodyPr>
          <a:lstStyle/>
          <a:p>
            <a:r>
              <a:rPr lang="ru-RU" dirty="0" err="1" smtClean="0">
                <a:latin typeface="Arial" panose="020B0604020202020204" pitchFamily="34" charset="0"/>
                <a:cs typeface="Arial" panose="020B0604020202020204" pitchFamily="34" charset="0"/>
              </a:rPr>
              <a:t>The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increase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in</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the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number</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of</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democratic</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States</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in</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the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world</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is</a:t>
            </a:r>
            <a:r>
              <a:rPr lang="ru-RU" dirty="0" smtClean="0">
                <a:latin typeface="Arial" panose="020B0604020202020204" pitchFamily="34" charset="0"/>
                <a:cs typeface="Arial" panose="020B0604020202020204" pitchFamily="34" charset="0"/>
              </a:rPr>
              <a:t> a </a:t>
            </a:r>
            <a:r>
              <a:rPr lang="ru-RU" dirty="0" err="1" smtClean="0">
                <a:latin typeface="Arial" panose="020B0604020202020204" pitchFamily="34" charset="0"/>
                <a:cs typeface="Arial" panose="020B0604020202020204" pitchFamily="34" charset="0"/>
              </a:rPr>
              <a:t>non-linear</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process</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In</a:t>
            </a:r>
            <a:r>
              <a:rPr lang="ru-RU" dirty="0" smtClean="0">
                <a:latin typeface="Arial" panose="020B0604020202020204" pitchFamily="34" charset="0"/>
                <a:cs typeface="Arial" panose="020B0604020202020204" pitchFamily="34" charset="0"/>
              </a:rPr>
              <a:t> 1991, S. </a:t>
            </a:r>
            <a:r>
              <a:rPr lang="ru-RU" dirty="0" err="1" smtClean="0">
                <a:latin typeface="Arial" panose="020B0604020202020204" pitchFamily="34" charset="0"/>
                <a:cs typeface="Arial" panose="020B0604020202020204" pitchFamily="34" charset="0"/>
              </a:rPr>
              <a:t>Huntington</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put</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forward</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the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idea</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that</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the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development</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of</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democratization</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processes</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in</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the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world</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occurs</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in</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waves</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periods</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of</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growth</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in</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the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number</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of</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democratic</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states</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the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democratic</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wave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are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followed</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by</a:t>
            </a:r>
            <a:r>
              <a:rPr lang="ru-RU" dirty="0" smtClean="0">
                <a:latin typeface="Arial" panose="020B0604020202020204" pitchFamily="34" charset="0"/>
                <a:cs typeface="Arial" panose="020B0604020202020204" pitchFamily="34" charset="0"/>
              </a:rPr>
              <a:t> a </a:t>
            </a:r>
            <a:r>
              <a:rPr lang="ru-RU" dirty="0" err="1" smtClean="0">
                <a:latin typeface="Arial" panose="020B0604020202020204" pitchFamily="34" charset="0"/>
                <a:cs typeface="Arial" panose="020B0604020202020204" pitchFamily="34" charset="0"/>
              </a:rPr>
              <a:t>wave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of</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rollback</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when</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some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states</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are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unable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to</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stay</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in</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line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with</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democracy</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and</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return</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to</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authoritarian</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methods</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of</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government</a:t>
            </a:r>
            <a:r>
              <a:rPr lang="ru-RU" dirty="0" smtClean="0">
                <a:latin typeface="Arial" panose="020B0604020202020204" pitchFamily="34" charset="0"/>
                <a:cs typeface="Arial" panose="020B0604020202020204" pitchFamily="34" charset="0"/>
              </a:rPr>
              <a:t>.</a:t>
            </a:r>
          </a:p>
          <a:p>
            <a:endParaRPr lang="ru-RU" dirty="0" smtClean="0">
              <a:latin typeface="Arial" panose="020B0604020202020204" pitchFamily="34" charset="0"/>
              <a:cs typeface="Arial" panose="020B0604020202020204" pitchFamily="34" charset="0"/>
            </a:endParaRPr>
          </a:p>
          <a:p>
            <a:r>
              <a:rPr lang="ru-RU" dirty="0" err="1" smtClean="0">
                <a:latin typeface="Arial" panose="020B0604020202020204" pitchFamily="34" charset="0"/>
                <a:cs typeface="Arial" panose="020B0604020202020204" pitchFamily="34" charset="0"/>
              </a:rPr>
              <a:t>The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first</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wave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of</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democratization</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according</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to</a:t>
            </a:r>
            <a:r>
              <a:rPr lang="ru-RU" dirty="0" smtClean="0">
                <a:latin typeface="Arial" panose="020B0604020202020204" pitchFamily="34" charset="0"/>
                <a:cs typeface="Arial" panose="020B0604020202020204" pitchFamily="34" charset="0"/>
              </a:rPr>
              <a:t> S. </a:t>
            </a:r>
            <a:r>
              <a:rPr lang="ru-RU" dirty="0" err="1" smtClean="0">
                <a:latin typeface="Arial" panose="020B0604020202020204" pitchFamily="34" charset="0"/>
                <a:cs typeface="Arial" panose="020B0604020202020204" pitchFamily="34" charset="0"/>
              </a:rPr>
              <a:t>Huntington</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is</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the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longest</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It</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has</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been</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going</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on</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for</a:t>
            </a:r>
            <a:r>
              <a:rPr lang="ru-RU" dirty="0" smtClean="0">
                <a:latin typeface="Arial" panose="020B0604020202020204" pitchFamily="34" charset="0"/>
                <a:cs typeface="Arial" panose="020B0604020202020204" pitchFamily="34" charset="0"/>
              </a:rPr>
              <a:t> a </a:t>
            </a:r>
            <a:r>
              <a:rPr lang="ru-RU" dirty="0" err="1" smtClean="0">
                <a:latin typeface="Arial" panose="020B0604020202020204" pitchFamily="34" charset="0"/>
                <a:cs typeface="Arial" panose="020B0604020202020204" pitchFamily="34" charset="0"/>
              </a:rPr>
              <a:t>century</a:t>
            </a:r>
            <a:r>
              <a:rPr lang="ru-RU" dirty="0" smtClean="0">
                <a:latin typeface="Arial" panose="020B0604020202020204" pitchFamily="34" charset="0"/>
                <a:cs typeface="Arial" panose="020B0604020202020204" pitchFamily="34" charset="0"/>
              </a:rPr>
              <a:t> — </a:t>
            </a:r>
            <a:r>
              <a:rPr lang="ru-RU" dirty="0" err="1" smtClean="0">
                <a:latin typeface="Arial" panose="020B0604020202020204" pitchFamily="34" charset="0"/>
                <a:cs typeface="Arial" panose="020B0604020202020204" pitchFamily="34" charset="0"/>
              </a:rPr>
              <a:t>from</a:t>
            </a:r>
            <a:r>
              <a:rPr lang="ru-RU" dirty="0" smtClean="0">
                <a:latin typeface="Arial" panose="020B0604020202020204" pitchFamily="34" charset="0"/>
                <a:cs typeface="Arial" panose="020B0604020202020204" pitchFamily="34" charset="0"/>
              </a:rPr>
              <a:t> 1820 </a:t>
            </a:r>
            <a:r>
              <a:rPr lang="ru-RU" dirty="0" err="1" smtClean="0">
                <a:latin typeface="Arial" panose="020B0604020202020204" pitchFamily="34" charset="0"/>
                <a:cs typeface="Arial" panose="020B0604020202020204" pitchFamily="34" charset="0"/>
              </a:rPr>
              <a:t>to</a:t>
            </a:r>
            <a:r>
              <a:rPr lang="ru-RU" dirty="0" smtClean="0">
                <a:latin typeface="Arial" panose="020B0604020202020204" pitchFamily="34" charset="0"/>
                <a:cs typeface="Arial" panose="020B0604020202020204" pitchFamily="34" charset="0"/>
              </a:rPr>
              <a:t> 1920. </a:t>
            </a:r>
            <a:r>
              <a:rPr lang="ru-RU" dirty="0" err="1" smtClean="0">
                <a:latin typeface="Arial" panose="020B0604020202020204" pitchFamily="34" charset="0"/>
                <a:cs typeface="Arial" panose="020B0604020202020204" pitchFamily="34" charset="0"/>
              </a:rPr>
              <a:t>During</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this</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wave</a:t>
            </a:r>
            <a:r>
              <a:rPr lang="ru-RU" dirty="0" smtClean="0">
                <a:latin typeface="Arial" panose="020B0604020202020204" pitchFamily="34" charset="0"/>
                <a:cs typeface="Arial" panose="020B0604020202020204" pitchFamily="34" charset="0"/>
              </a:rPr>
              <a:t>, 29 </a:t>
            </a:r>
            <a:r>
              <a:rPr lang="ru-RU" dirty="0" err="1" smtClean="0">
                <a:latin typeface="Arial" panose="020B0604020202020204" pitchFamily="34" charset="0"/>
                <a:cs typeface="Arial" panose="020B0604020202020204" pitchFamily="34" charset="0"/>
              </a:rPr>
              <a:t>democratic</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States</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were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formed</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in</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which</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in</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particular</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the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right</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to</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vote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became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more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widespread</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The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first</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wave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was</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followed</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by</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the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first</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rollback</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which</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lasted</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from</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the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second</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half</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of</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the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1920s</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to</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the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first</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half</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of</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the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1940s</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It</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is</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associated</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with</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the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rise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to</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power</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of</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fascism</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in</a:t>
            </a:r>
            <a:r>
              <a:rPr lang="ru-RU" dirty="0" smtClean="0">
                <a:latin typeface="Arial" panose="020B0604020202020204" pitchFamily="34" charset="0"/>
                <a:cs typeface="Arial" panose="020B0604020202020204" pitchFamily="34" charset="0"/>
              </a:rPr>
              <a:t> a </a:t>
            </a:r>
            <a:r>
              <a:rPr lang="ru-RU" dirty="0" err="1" smtClean="0">
                <a:latin typeface="Arial" panose="020B0604020202020204" pitchFamily="34" charset="0"/>
                <a:cs typeface="Arial" panose="020B0604020202020204" pitchFamily="34" charset="0"/>
              </a:rPr>
              <a:t>number</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of</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countries</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around</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the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world</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During</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this</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period</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the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number</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of</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democratic</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countries</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decreased</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to</a:t>
            </a:r>
            <a:r>
              <a:rPr lang="ru-RU" dirty="0" smtClean="0">
                <a:latin typeface="Arial" panose="020B0604020202020204" pitchFamily="34" charset="0"/>
                <a:cs typeface="Arial" panose="020B0604020202020204" pitchFamily="34" charset="0"/>
              </a:rPr>
              <a:t> 12, </a:t>
            </a:r>
            <a:r>
              <a:rPr lang="ru-RU" dirty="0" err="1" smtClean="0">
                <a:latin typeface="Arial" panose="020B0604020202020204" pitchFamily="34" charset="0"/>
                <a:cs typeface="Arial" panose="020B0604020202020204" pitchFamily="34" charset="0"/>
              </a:rPr>
              <a:t>i.e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more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than</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doubled</a:t>
            </a:r>
            <a:r>
              <a:rPr lang="ru-RU" dirty="0" smtClean="0">
                <a:latin typeface="Arial" panose="020B0604020202020204" pitchFamily="34" charset="0"/>
                <a:cs typeface="Arial" panose="020B0604020202020204" pitchFamily="34" charset="0"/>
              </a:rPr>
              <a:t>.</a:t>
            </a:r>
          </a:p>
          <a:p>
            <a:endParaRPr lang="ru-RU" dirty="0" smtClean="0">
              <a:latin typeface="Arial" panose="020B0604020202020204" pitchFamily="34" charset="0"/>
              <a:cs typeface="Arial" panose="020B0604020202020204" pitchFamily="34" charset="0"/>
            </a:endParaRPr>
          </a:p>
          <a:p>
            <a:r>
              <a:rPr lang="ru-RU" dirty="0" err="1" smtClean="0">
                <a:latin typeface="Arial" panose="020B0604020202020204" pitchFamily="34" charset="0"/>
                <a:cs typeface="Arial" panose="020B0604020202020204" pitchFamily="34" charset="0"/>
              </a:rPr>
              <a:t>The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second</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wave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dates</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from</a:t>
            </a:r>
            <a:r>
              <a:rPr lang="ru-RU" dirty="0" smtClean="0">
                <a:latin typeface="Arial" panose="020B0604020202020204" pitchFamily="34" charset="0"/>
                <a:cs typeface="Arial" panose="020B0604020202020204" pitchFamily="34" charset="0"/>
              </a:rPr>
              <a:t> S. </a:t>
            </a:r>
            <a:r>
              <a:rPr lang="ru-RU" dirty="0" err="1" smtClean="0">
                <a:latin typeface="Arial" panose="020B0604020202020204" pitchFamily="34" charset="0"/>
                <a:cs typeface="Arial" panose="020B0604020202020204" pitchFamily="34" charset="0"/>
              </a:rPr>
              <a:t>Huntington</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from</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the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mid-1940s</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to</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the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early</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1960s</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and</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is</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associated</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with</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the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defeat</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of</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fascism</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in</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World</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War</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II</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as</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well</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as</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the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collapse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of</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the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colonial</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system</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The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number</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of</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democratic</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States</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increased</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to</a:t>
            </a:r>
            <a:r>
              <a:rPr lang="ru-RU" dirty="0" smtClean="0">
                <a:latin typeface="Arial" panose="020B0604020202020204" pitchFamily="34" charset="0"/>
                <a:cs typeface="Arial" panose="020B0604020202020204" pitchFamily="34" charset="0"/>
              </a:rPr>
              <a:t> 36 </a:t>
            </a:r>
            <a:r>
              <a:rPr lang="ru-RU" dirty="0" err="1" smtClean="0">
                <a:latin typeface="Arial" panose="020B0604020202020204" pitchFamily="34" charset="0"/>
                <a:cs typeface="Arial" panose="020B0604020202020204" pitchFamily="34" charset="0"/>
              </a:rPr>
              <a:t>during</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this</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period</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After</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it</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came</a:t>
            </a:r>
            <a:r>
              <a:rPr lang="ru-RU" dirty="0" smtClean="0">
                <a:latin typeface="Arial" panose="020B0604020202020204" pitchFamily="34" charset="0"/>
                <a:cs typeface="Arial" panose="020B0604020202020204" pitchFamily="34" charset="0"/>
              </a:rPr>
              <a:t> a </a:t>
            </a:r>
            <a:r>
              <a:rPr lang="ru-RU" dirty="0" err="1" smtClean="0">
                <a:latin typeface="Arial" panose="020B0604020202020204" pitchFamily="34" charset="0"/>
                <a:cs typeface="Arial" panose="020B0604020202020204" pitchFamily="34" charset="0"/>
              </a:rPr>
              <a:t>new</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regressive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wave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during</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which</a:t>
            </a:r>
            <a:r>
              <a:rPr lang="ru-RU" dirty="0" smtClean="0">
                <a:latin typeface="Arial" panose="020B0604020202020204" pitchFamily="34" charset="0"/>
                <a:cs typeface="Arial" panose="020B0604020202020204" pitchFamily="34" charset="0"/>
              </a:rPr>
              <a:t> a </a:t>
            </a:r>
            <a:r>
              <a:rPr lang="ru-RU" dirty="0" err="1" smtClean="0">
                <a:latin typeface="Arial" panose="020B0604020202020204" pitchFamily="34" charset="0"/>
                <a:cs typeface="Arial" panose="020B0604020202020204" pitchFamily="34" charset="0"/>
              </a:rPr>
              <a:t>number</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of</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military</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and</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authoritarian</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regimes</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were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formed</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including</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in</a:t>
            </a:r>
            <a:r>
              <a:rPr lang="ru-RU" dirty="0" smtClean="0">
                <a:latin typeface="Arial" panose="020B0604020202020204" pitchFamily="34" charset="0"/>
                <a:cs typeface="Arial" panose="020B0604020202020204" pitchFamily="34" charset="0"/>
              </a:rPr>
              <a:t> 1967 </a:t>
            </a:r>
            <a:r>
              <a:rPr lang="ru-RU" dirty="0" err="1" smtClean="0">
                <a:latin typeface="Arial" panose="020B0604020202020204" pitchFamily="34" charset="0"/>
                <a:cs typeface="Arial" panose="020B0604020202020204" pitchFamily="34" charset="0"/>
              </a:rPr>
              <a:t>in</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Greece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and</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in</a:t>
            </a:r>
            <a:r>
              <a:rPr lang="ru-RU" dirty="0" smtClean="0">
                <a:latin typeface="Arial" panose="020B0604020202020204" pitchFamily="34" charset="0"/>
                <a:cs typeface="Arial" panose="020B0604020202020204" pitchFamily="34" charset="0"/>
              </a:rPr>
              <a:t> 1973 </a:t>
            </a:r>
            <a:r>
              <a:rPr lang="ru-RU" dirty="0" err="1" smtClean="0">
                <a:latin typeface="Arial" panose="020B0604020202020204" pitchFamily="34" charset="0"/>
                <a:cs typeface="Arial" panose="020B0604020202020204" pitchFamily="34" charset="0"/>
              </a:rPr>
              <a:t>in</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Chile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In</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general</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the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second</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rollback</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lasted</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from</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the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early</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1960s</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to</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the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early</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1970s</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The</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number</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of</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democratic</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States</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has</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decreased</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from</a:t>
            </a:r>
            <a:r>
              <a:rPr lang="ru-RU" dirty="0" smtClean="0">
                <a:latin typeface="Arial" panose="020B0604020202020204" pitchFamily="34" charset="0"/>
                <a:cs typeface="Arial" panose="020B0604020202020204" pitchFamily="34" charset="0"/>
              </a:rPr>
              <a:t> 36 </a:t>
            </a:r>
            <a:r>
              <a:rPr lang="ru-RU" dirty="0" err="1" smtClean="0">
                <a:latin typeface="Arial" panose="020B0604020202020204" pitchFamily="34" charset="0"/>
                <a:cs typeface="Arial" panose="020B0604020202020204" pitchFamily="34" charset="0"/>
              </a:rPr>
              <a:t>to</a:t>
            </a:r>
            <a:r>
              <a:rPr lang="ru-RU" dirty="0" smtClean="0">
                <a:latin typeface="Arial" panose="020B0604020202020204" pitchFamily="34" charset="0"/>
                <a:cs typeface="Arial" panose="020B0604020202020204" pitchFamily="34" charset="0"/>
              </a:rPr>
              <a:t> 30.</a:t>
            </a: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9986535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 y="381000"/>
            <a:ext cx="8610600" cy="5509200"/>
          </a:xfrm>
          <a:prstGeom prst="rect">
            <a:avLst/>
          </a:prstGeom>
        </p:spPr>
        <p:txBody>
          <a:bodyPr wrap="square">
            <a:spAutoFit/>
          </a:bodyPr>
          <a:lstStyle/>
          <a:p>
            <a:r>
              <a:rPr lang="ru-RU" sz="2200" dirty="0" err="1" smtClean="0">
                <a:latin typeface="Arial" panose="020B0604020202020204" pitchFamily="34" charset="0"/>
                <a:cs typeface="Arial" panose="020B0604020202020204" pitchFamily="34" charset="0"/>
              </a:rPr>
              <a:t>Finally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third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wave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began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first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half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1970s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Democratic</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processes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first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covered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Western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Europe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Latin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America</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Asia</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late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1980s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junction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1980s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1990s</a:t>
            </a:r>
            <a:r>
              <a:rPr lang="ru-RU" sz="2200" dirty="0" smtClean="0">
                <a:latin typeface="Arial" panose="020B0604020202020204" pitchFamily="34" charset="0"/>
                <a:cs typeface="Arial" panose="020B0604020202020204" pitchFamily="34" charset="0"/>
              </a:rPr>
              <a:t> - </a:t>
            </a:r>
            <a:r>
              <a:rPr lang="ru-RU" sz="2200" dirty="0" err="1" smtClean="0">
                <a:latin typeface="Arial" panose="020B0604020202020204" pitchFamily="34" charset="0"/>
                <a:cs typeface="Arial" panose="020B0604020202020204" pitchFamily="34" charset="0"/>
              </a:rPr>
              <a:t>Eastern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Europe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USSR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South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Africa</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During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this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period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number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democratic</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countries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has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roughly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doubled</a:t>
            </a:r>
            <a:r>
              <a:rPr lang="ru-RU" sz="2200" dirty="0" smtClean="0">
                <a:latin typeface="Arial" panose="020B0604020202020204" pitchFamily="34" charset="0"/>
                <a:cs typeface="Arial" panose="020B0604020202020204" pitchFamily="34" charset="0"/>
              </a:rPr>
              <a:t>.</a:t>
            </a:r>
          </a:p>
          <a:p>
            <a:endParaRPr lang="ru-RU" sz="2200" dirty="0" smtClean="0">
              <a:latin typeface="Arial" panose="020B0604020202020204" pitchFamily="34" charset="0"/>
              <a:cs typeface="Arial" panose="020B0604020202020204" pitchFamily="34" charset="0"/>
            </a:endParaRPr>
          </a:p>
          <a:p>
            <a:r>
              <a:rPr lang="ru-RU" sz="2200" dirty="0" smtClean="0">
                <a:latin typeface="Arial" panose="020B0604020202020204" pitchFamily="34" charset="0"/>
                <a:cs typeface="Arial" panose="020B0604020202020204" pitchFamily="34" charset="0"/>
              </a:rPr>
              <a:t>S. </a:t>
            </a:r>
            <a:r>
              <a:rPr lang="ru-RU" sz="2200" dirty="0" err="1" smtClean="0">
                <a:latin typeface="Arial" panose="020B0604020202020204" pitchFamily="34" charset="0"/>
                <a:cs typeface="Arial" panose="020B0604020202020204" pitchFamily="34" charset="0"/>
              </a:rPr>
              <a:t>Huntington's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research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democratization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gave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rise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a:t>
            </a:r>
            <a:r>
              <a:rPr lang="ru-RU" sz="2200" dirty="0" smtClean="0">
                <a:latin typeface="Arial" panose="020B0604020202020204" pitchFamily="34" charset="0"/>
                <a:cs typeface="Arial" panose="020B0604020202020204" pitchFamily="34" charset="0"/>
              </a:rPr>
              <a:t> a </a:t>
            </a:r>
            <a:r>
              <a:rPr lang="ru-RU" sz="2200" dirty="0" err="1" smtClean="0">
                <a:latin typeface="Arial" panose="020B0604020202020204" pitchFamily="34" charset="0"/>
                <a:cs typeface="Arial" panose="020B0604020202020204" pitchFamily="34" charset="0"/>
              </a:rPr>
              <a:t>whole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trend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science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Some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authors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name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slightly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different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dates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democratic</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waves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others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identify</a:t>
            </a:r>
            <a:r>
              <a:rPr lang="ru-RU" sz="2200" dirty="0" smtClean="0">
                <a:latin typeface="Arial" panose="020B0604020202020204" pitchFamily="34" charset="0"/>
                <a:cs typeface="Arial" panose="020B0604020202020204" pitchFamily="34" charset="0"/>
              </a:rPr>
              <a:t> a </a:t>
            </a:r>
            <a:r>
              <a:rPr lang="ru-RU" sz="2200" dirty="0" err="1" smtClean="0">
                <a:latin typeface="Arial" panose="020B0604020202020204" pitchFamily="34" charset="0"/>
                <a:cs typeface="Arial" panose="020B0604020202020204" pitchFamily="34" charset="0"/>
              </a:rPr>
              <a:t>larger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number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waves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democratization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give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different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figures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how</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many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countries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became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democratic</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during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each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waves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how</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many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remained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after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next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rollback</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wave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etc</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Nevertheless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common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points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that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practically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not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cause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controversy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are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recognition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undulating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progressive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nature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democratization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which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implies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increase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number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democratic</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countries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with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each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new</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wave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despite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rollbacks</a:t>
            </a:r>
            <a:r>
              <a:rPr lang="ru-RU" sz="2200" dirty="0" smtClean="0">
                <a:latin typeface="Arial" panose="020B0604020202020204" pitchFamily="34" charset="0"/>
                <a:cs typeface="Arial" panose="020B0604020202020204" pitchFamily="34" charset="0"/>
              </a:rPr>
              <a:t>".</a:t>
            </a:r>
            <a:endParaRPr lang="ru-RU"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15873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814" y="353695"/>
            <a:ext cx="7948371" cy="492443"/>
          </a:xfrm>
        </p:spPr>
        <p:txBody>
          <a:bodyPr/>
          <a:lstStyle/>
          <a:p>
            <a:pPr algn="ctr"/>
            <a:r>
              <a:rPr lang="en-US" dirty="0" smtClean="0">
                <a:latin typeface="Arial" panose="020B0604020202020204" pitchFamily="34" charset="0"/>
                <a:cs typeface="Arial" panose="020B0604020202020204" pitchFamily="34" charset="0"/>
              </a:rPr>
              <a:t>Conclusion</a:t>
            </a:r>
            <a:endParaRPr lang="ru-RU" dirty="0"/>
          </a:p>
        </p:txBody>
      </p:sp>
      <p:sp>
        <p:nvSpPr>
          <p:cNvPr id="3" name="Текст 2"/>
          <p:cNvSpPr>
            <a:spLocks noGrp="1"/>
          </p:cNvSpPr>
          <p:nvPr>
            <p:ph type="body" idx="1"/>
          </p:nvPr>
        </p:nvSpPr>
        <p:spPr>
          <a:xfrm>
            <a:off x="304799" y="1219200"/>
            <a:ext cx="8534400" cy="4739759"/>
          </a:xfrm>
        </p:spPr>
        <p:txBody>
          <a:bodyPr/>
          <a:lstStyle/>
          <a:p>
            <a:r>
              <a:rPr lang="en-US" sz="2200" dirty="0">
                <a:latin typeface="Arial" panose="020B0604020202020204" pitchFamily="34" charset="0"/>
                <a:cs typeface="Arial" panose="020B0604020202020204" pitchFamily="34" charset="0"/>
              </a:rPr>
              <a:t>The modern world is undergoing serious changes, expressed in a change in the political system, in its qualitative complication, which has become the main trend of global political development. The shifts are taking place against the background of such major political processes that determine the vector of world development as globalization, integration and democratization, which are developing inconsistently and are accompanied by processes that have the opposite direction, but are not leading — isolationism, disintegration, and the development of authoritarian regimes.</a:t>
            </a:r>
          </a:p>
          <a:p>
            <a:endParaRPr lang="en-US" sz="22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The transformation of the global political system, along with the development of global processes, generates new forms of international interaction characterized by multilateralism, the participation of States and non-State actors and network principles.</a:t>
            </a:r>
            <a:endParaRPr lang="ru-RU"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33310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814" y="353695"/>
            <a:ext cx="7948371" cy="492443"/>
          </a:xfrm>
        </p:spPr>
        <p:txBody>
          <a:bodyPr/>
          <a:lstStyle/>
          <a:p>
            <a:pPr algn="ctr"/>
            <a:r>
              <a:rPr lang="en-US" dirty="0" smtClean="0">
                <a:latin typeface="Arial" panose="020B0604020202020204" pitchFamily="34" charset="0"/>
                <a:cs typeface="Arial" panose="020B0604020202020204" pitchFamily="34" charset="0"/>
              </a:rPr>
              <a:t>Introduction</a:t>
            </a:r>
            <a:endParaRPr lang="ru-RU" dirty="0"/>
          </a:p>
        </p:txBody>
      </p:sp>
      <p:sp>
        <p:nvSpPr>
          <p:cNvPr id="3" name="Текст 2"/>
          <p:cNvSpPr>
            <a:spLocks noGrp="1"/>
          </p:cNvSpPr>
          <p:nvPr>
            <p:ph type="body" idx="1"/>
          </p:nvPr>
        </p:nvSpPr>
        <p:spPr>
          <a:xfrm>
            <a:off x="304801" y="990600"/>
            <a:ext cx="8610600" cy="5201424"/>
          </a:xfrm>
        </p:spPr>
        <p:txBody>
          <a:bodyPr/>
          <a:lstStyle/>
          <a:p>
            <a:r>
              <a:rPr lang="en-US" sz="2600" dirty="0">
                <a:latin typeface="Arial" panose="020B0604020202020204" pitchFamily="34" charset="0"/>
                <a:cs typeface="Arial" panose="020B0604020202020204" pitchFamily="34" charset="0"/>
              </a:rPr>
              <a:t>Since the last decade of the 20th century, many theories and scenarios of the political development of the world have been proposed. </a:t>
            </a:r>
            <a:endParaRPr lang="ru-RU" sz="2600" dirty="0" smtClean="0">
              <a:latin typeface="Arial" panose="020B0604020202020204" pitchFamily="34" charset="0"/>
              <a:cs typeface="Arial" panose="020B0604020202020204" pitchFamily="34" charset="0"/>
            </a:endParaRPr>
          </a:p>
          <a:p>
            <a:r>
              <a:rPr lang="en-US" sz="2600" dirty="0" smtClean="0">
                <a:latin typeface="Arial" panose="020B0604020202020204" pitchFamily="34" charset="0"/>
                <a:cs typeface="Arial" panose="020B0604020202020204" pitchFamily="34" charset="0"/>
              </a:rPr>
              <a:t>This </a:t>
            </a:r>
            <a:r>
              <a:rPr lang="en-US" sz="2600" dirty="0">
                <a:latin typeface="Arial" panose="020B0604020202020204" pitchFamily="34" charset="0"/>
                <a:cs typeface="Arial" panose="020B0604020202020204" pitchFamily="34" charset="0"/>
              </a:rPr>
              <a:t>is the "end of history" due to the victory of the liberal idea, and the clash of civilizations, and the return to the socialist idea (the so-called new "left turn"), and a number of others. </a:t>
            </a:r>
            <a:endParaRPr lang="ru-RU" sz="2600" dirty="0" smtClean="0">
              <a:latin typeface="Arial" panose="020B0604020202020204" pitchFamily="34" charset="0"/>
              <a:cs typeface="Arial" panose="020B0604020202020204" pitchFamily="34" charset="0"/>
            </a:endParaRPr>
          </a:p>
          <a:p>
            <a:r>
              <a:rPr lang="en-US" sz="2600" dirty="0" smtClean="0">
                <a:latin typeface="Arial" panose="020B0604020202020204" pitchFamily="34" charset="0"/>
                <a:cs typeface="Arial" panose="020B0604020202020204" pitchFamily="34" charset="0"/>
              </a:rPr>
              <a:t>There </a:t>
            </a:r>
            <a:r>
              <a:rPr lang="en-US" sz="2600" dirty="0">
                <a:latin typeface="Arial" panose="020B0604020202020204" pitchFamily="34" charset="0"/>
                <a:cs typeface="Arial" panose="020B0604020202020204" pitchFamily="34" charset="0"/>
              </a:rPr>
              <a:t>are many supporters and opponents of these theories, arguments in support of them are given, and their criticism is given. </a:t>
            </a:r>
            <a:endParaRPr lang="ru-RU" sz="2600" dirty="0" smtClean="0">
              <a:latin typeface="Arial" panose="020B0604020202020204" pitchFamily="34" charset="0"/>
              <a:cs typeface="Arial" panose="020B0604020202020204" pitchFamily="34" charset="0"/>
            </a:endParaRPr>
          </a:p>
          <a:p>
            <a:r>
              <a:rPr lang="en-US" sz="2600" dirty="0" smtClean="0">
                <a:latin typeface="Arial" panose="020B0604020202020204" pitchFamily="34" charset="0"/>
                <a:cs typeface="Arial" panose="020B0604020202020204" pitchFamily="34" charset="0"/>
              </a:rPr>
              <a:t>But </a:t>
            </a:r>
            <a:r>
              <a:rPr lang="en-US" sz="2600" dirty="0">
                <a:latin typeface="Arial" panose="020B0604020202020204" pitchFamily="34" charset="0"/>
                <a:cs typeface="Arial" panose="020B0604020202020204" pitchFamily="34" charset="0"/>
              </a:rPr>
              <a:t>at the same time, the question of the reasons for such intensive discussions about trends in global political development usually remains on the sidelines. </a:t>
            </a:r>
            <a:endParaRPr lang="ru-RU"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158658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2400" y="381000"/>
            <a:ext cx="8763000" cy="6124754"/>
          </a:xfrm>
          <a:prstGeom prst="rect">
            <a:avLst/>
          </a:prstGeom>
        </p:spPr>
        <p:txBody>
          <a:bodyPr wrap="square">
            <a:spAutoFit/>
          </a:bodyPr>
          <a:lstStyle/>
          <a:p>
            <a:r>
              <a:rPr lang="en-US" sz="2800" dirty="0" smtClean="0">
                <a:latin typeface="Arial" panose="020B0604020202020204" pitchFamily="34" charset="0"/>
                <a:cs typeface="Arial" panose="020B0604020202020204" pitchFamily="34" charset="0"/>
              </a:rPr>
              <a:t>It seems that the various theories and approaches are based on objective phenomena related to the cardinal transformation of the political system of the world, which began in the second half of the twentieth century. </a:t>
            </a:r>
            <a:endParaRPr lang="ru-RU" sz="2800" dirty="0" smtClean="0">
              <a:latin typeface="Arial" panose="020B0604020202020204" pitchFamily="34" charset="0"/>
              <a:cs typeface="Arial" panose="020B0604020202020204" pitchFamily="34" charset="0"/>
            </a:endParaRPr>
          </a:p>
          <a:p>
            <a:r>
              <a:rPr lang="en-US" sz="2800" dirty="0" smtClean="0">
                <a:latin typeface="Arial" panose="020B0604020202020204" pitchFamily="34" charset="0"/>
                <a:cs typeface="Arial" panose="020B0604020202020204" pitchFamily="34" charset="0"/>
              </a:rPr>
              <a:t>The second, although less significant, but lying on the surface, was the collapse of the bipolar system of international (interstate) relations at the end of the 20th century. </a:t>
            </a:r>
            <a:endParaRPr lang="ru-RU" sz="2800" dirty="0" smtClean="0">
              <a:latin typeface="Arial" panose="020B0604020202020204" pitchFamily="34" charset="0"/>
              <a:cs typeface="Arial" panose="020B0604020202020204" pitchFamily="34" charset="0"/>
            </a:endParaRPr>
          </a:p>
          <a:p>
            <a:r>
              <a:rPr lang="en-US" sz="2800" dirty="0" smtClean="0">
                <a:latin typeface="Arial" panose="020B0604020202020204" pitchFamily="34" charset="0"/>
                <a:cs typeface="Arial" panose="020B0604020202020204" pitchFamily="34" charset="0"/>
              </a:rPr>
              <a:t>These phenomena have generated many consequences, which are perceived as independent factors of development. </a:t>
            </a:r>
            <a:endParaRPr lang="ru-RU" sz="2800" dirty="0" smtClean="0">
              <a:latin typeface="Arial" panose="020B0604020202020204" pitchFamily="34" charset="0"/>
              <a:cs typeface="Arial" panose="020B0604020202020204" pitchFamily="34" charset="0"/>
            </a:endParaRPr>
          </a:p>
          <a:p>
            <a:r>
              <a:rPr lang="en-US" sz="2800" dirty="0" smtClean="0">
                <a:latin typeface="Arial" panose="020B0604020202020204" pitchFamily="34" charset="0"/>
                <a:cs typeface="Arial" panose="020B0604020202020204" pitchFamily="34" charset="0"/>
              </a:rPr>
              <a:t>Some authors pay attention to some of them, others to others. Hence the "diversity" of modern theories.</a:t>
            </a:r>
            <a:endParaRPr lang="ru-RU"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88776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814" y="353695"/>
            <a:ext cx="7948371" cy="492443"/>
          </a:xfrm>
        </p:spPr>
        <p:txBody>
          <a:bodyPr/>
          <a:lstStyle/>
          <a:p>
            <a:pPr algn="ctr"/>
            <a:r>
              <a:rPr lang="en-US" dirty="0"/>
              <a:t>GLOBAL TRENDS IN WORLD POLITICS</a:t>
            </a:r>
            <a:endParaRPr lang="ru-RU" dirty="0"/>
          </a:p>
        </p:txBody>
      </p:sp>
      <p:sp>
        <p:nvSpPr>
          <p:cNvPr id="3" name="Текст 2"/>
          <p:cNvSpPr>
            <a:spLocks noGrp="1"/>
          </p:cNvSpPr>
          <p:nvPr>
            <p:ph type="body" idx="1"/>
          </p:nvPr>
        </p:nvSpPr>
        <p:spPr>
          <a:xfrm>
            <a:off x="242924" y="1066800"/>
            <a:ext cx="8748675" cy="5416868"/>
          </a:xfrm>
        </p:spPr>
        <p:txBody>
          <a:bodyPr/>
          <a:lstStyle/>
          <a:p>
            <a:r>
              <a:rPr lang="en-US" sz="3200" b="1" dirty="0">
                <a:latin typeface="Arial" panose="020B0604020202020204" pitchFamily="34" charset="0"/>
                <a:cs typeface="Arial" panose="020B0604020202020204" pitchFamily="34" charset="0"/>
              </a:rPr>
              <a:t>The political system of the world</a:t>
            </a:r>
            <a:r>
              <a:rPr lang="en-US" sz="3200" dirty="0">
                <a:latin typeface="Arial" panose="020B0604020202020204" pitchFamily="34" charset="0"/>
                <a:cs typeface="Arial" panose="020B0604020202020204" pitchFamily="34" charset="0"/>
              </a:rPr>
              <a:t>: connections and relations between various state and non-state actors, as well as the results of these connections and relations (international treaties, regimes, organizations, etc.).</a:t>
            </a:r>
          </a:p>
          <a:p>
            <a:endParaRPr lang="en-US" sz="3200" dirty="0">
              <a:latin typeface="Arial" panose="020B0604020202020204" pitchFamily="34" charset="0"/>
              <a:cs typeface="Arial" panose="020B0604020202020204" pitchFamily="34" charset="0"/>
            </a:endParaRPr>
          </a:p>
          <a:p>
            <a:r>
              <a:rPr lang="en-US" sz="3200" b="1" dirty="0">
                <a:latin typeface="Arial" panose="020B0604020202020204" pitchFamily="34" charset="0"/>
                <a:cs typeface="Arial" panose="020B0604020202020204" pitchFamily="34" charset="0"/>
              </a:rPr>
              <a:t>The system of international relations</a:t>
            </a:r>
            <a:r>
              <a:rPr lang="en-US" sz="3200" dirty="0">
                <a:latin typeface="Arial" panose="020B0604020202020204" pitchFamily="34" charset="0"/>
                <a:cs typeface="Arial" panose="020B0604020202020204" pitchFamily="34" charset="0"/>
              </a:rPr>
              <a:t>: relations and relations between States, which are primarily determined by the leading States.</a:t>
            </a:r>
            <a:endParaRPr lang="ru-RU"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82308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4800" y="381000"/>
            <a:ext cx="8686800" cy="6632585"/>
          </a:xfrm>
          <a:prstGeom prst="rect">
            <a:avLst/>
          </a:prstGeom>
        </p:spPr>
        <p:txBody>
          <a:bodyPr wrap="square">
            <a:spAutoFit/>
          </a:bodyPr>
          <a:lstStyle/>
          <a:p>
            <a:r>
              <a:rPr lang="en-US" sz="2500" dirty="0" smtClean="0">
                <a:latin typeface="Arial" panose="020B0604020202020204" pitchFamily="34" charset="0"/>
                <a:cs typeface="Arial" panose="020B0604020202020204" pitchFamily="34" charset="0"/>
              </a:rPr>
              <a:t>Three major phenomena of the second half of the 20th century led to the transformation of the political system of the world. </a:t>
            </a:r>
            <a:endParaRPr lang="ru-RU" sz="2500" dirty="0" smtClean="0">
              <a:latin typeface="Arial" panose="020B0604020202020204" pitchFamily="34" charset="0"/>
              <a:cs typeface="Arial" panose="020B0604020202020204" pitchFamily="34" charset="0"/>
            </a:endParaRPr>
          </a:p>
          <a:p>
            <a:r>
              <a:rPr lang="en-US" sz="2500" dirty="0" smtClean="0">
                <a:latin typeface="Arial" panose="020B0604020202020204" pitchFamily="34" charset="0"/>
                <a:cs typeface="Arial" panose="020B0604020202020204" pitchFamily="34" charset="0"/>
              </a:rPr>
              <a:t>The first is connected with the collapse of the colonial system, as a result of which very different states appeared in a single political system of the world based on the principles of national sovereignty, which were laid down by peace treaties at the end of the Thirty Years' War in 1648 (the Peace of Westphalia). </a:t>
            </a:r>
            <a:endParaRPr lang="ru-RU" sz="2500" dirty="0" smtClean="0">
              <a:latin typeface="Arial" panose="020B0604020202020204" pitchFamily="34" charset="0"/>
              <a:cs typeface="Arial" panose="020B0604020202020204" pitchFamily="34" charset="0"/>
            </a:endParaRPr>
          </a:p>
          <a:p>
            <a:r>
              <a:rPr lang="en-US" sz="2500" dirty="0" smtClean="0">
                <a:latin typeface="Arial" panose="020B0604020202020204" pitchFamily="34" charset="0"/>
                <a:cs typeface="Arial" panose="020B0604020202020204" pitchFamily="34" charset="0"/>
              </a:rPr>
              <a:t>Of course, in the Westphalian system, the states were never homogeneous. </a:t>
            </a:r>
            <a:endParaRPr lang="ru-RU" sz="2500" dirty="0" smtClean="0">
              <a:latin typeface="Arial" panose="020B0604020202020204" pitchFamily="34" charset="0"/>
              <a:cs typeface="Arial" panose="020B0604020202020204" pitchFamily="34" charset="0"/>
            </a:endParaRPr>
          </a:p>
          <a:p>
            <a:r>
              <a:rPr lang="en-US" sz="2500" dirty="0" smtClean="0">
                <a:latin typeface="Arial" panose="020B0604020202020204" pitchFamily="34" charset="0"/>
                <a:cs typeface="Arial" panose="020B0604020202020204" pitchFamily="34" charset="0"/>
              </a:rPr>
              <a:t>However, in the XX century, to all other parameters of heterogeneity (size of territory, economic development, etc.), one more thing was added, and the most important one was differences in relation to the political system itself, uniting all states, which also became global for the first time in the history of its development.</a:t>
            </a:r>
            <a:endParaRPr lang="ru-RU" sz="2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151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353695"/>
            <a:ext cx="8534400" cy="984885"/>
          </a:xfrm>
        </p:spPr>
        <p:txBody>
          <a:bodyPr/>
          <a:lstStyle/>
          <a:p>
            <a:pPr algn="ctr"/>
            <a:r>
              <a:rPr lang="en-US" dirty="0">
                <a:latin typeface="Arial" panose="020B0604020202020204" pitchFamily="34" charset="0"/>
                <a:cs typeface="Arial" panose="020B0604020202020204" pitchFamily="34" charset="0"/>
              </a:rPr>
              <a:t>Within the unified political system of the world, they began to form and function:</a:t>
            </a:r>
            <a:endParaRPr lang="ru-RU" dirty="0">
              <a:latin typeface="Arial" panose="020B0604020202020204" pitchFamily="34" charset="0"/>
              <a:cs typeface="Arial" panose="020B0604020202020204" pitchFamily="34" charset="0"/>
            </a:endParaRPr>
          </a:p>
        </p:txBody>
      </p:sp>
      <p:sp>
        <p:nvSpPr>
          <p:cNvPr id="3" name="Текст 2"/>
          <p:cNvSpPr>
            <a:spLocks noGrp="1"/>
          </p:cNvSpPr>
          <p:nvPr>
            <p:ph type="body" idx="1"/>
          </p:nvPr>
        </p:nvSpPr>
        <p:spPr>
          <a:xfrm>
            <a:off x="76200" y="1550516"/>
            <a:ext cx="8915400" cy="4955203"/>
          </a:xfrm>
        </p:spPr>
        <p:txBody>
          <a:bodyPr/>
          <a:lstStyle/>
          <a:p>
            <a:r>
              <a:rPr lang="en-US" sz="2300" dirty="0">
                <a:latin typeface="Arial" panose="020B0604020202020204" pitchFamily="34" charset="0"/>
                <a:cs typeface="Arial" panose="020B0604020202020204" pitchFamily="34" charset="0"/>
              </a:rPr>
              <a:t>— States focused mainly on Westphalian interstate relations, recognizing and defending the principle of national sovereignty (modern States, or Westphalian States);</a:t>
            </a:r>
          </a:p>
          <a:p>
            <a:r>
              <a:rPr lang="en-US" sz="2300" dirty="0">
                <a:latin typeface="Arial" panose="020B0604020202020204" pitchFamily="34" charset="0"/>
                <a:cs typeface="Arial" panose="020B0604020202020204" pitchFamily="34" charset="0"/>
              </a:rPr>
              <a:t>    — States that, within the framework of integration processes, have significantly redistributed their sovereignty within the framework of supranational and intra-national institutions (postmodern states, or post-Westphalian states). They are characterized by transparency of the boundaries between foreign and domestic policy, efforts to build a supranational identity, and mutual control;</a:t>
            </a:r>
          </a:p>
          <a:p>
            <a:r>
              <a:rPr lang="en-US" sz="2300" dirty="0">
                <a:latin typeface="Arial" panose="020B0604020202020204" pitchFamily="34" charset="0"/>
                <a:cs typeface="Arial" panose="020B0604020202020204" pitchFamily="34" charset="0"/>
              </a:rPr>
              <a:t>    — States of traditional culture (pre-modern states, or pre-Westphalian States), building their relations largely on pre-Westphalian principles (primarily tribal relations). Previously, many of these states were colonies and did not act independently on the world stage.</a:t>
            </a:r>
            <a:endParaRPr lang="ru-RU" sz="23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453208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 y="228600"/>
            <a:ext cx="8686800" cy="6124754"/>
          </a:xfrm>
          <a:prstGeom prst="rect">
            <a:avLst/>
          </a:prstGeom>
        </p:spPr>
        <p:txBody>
          <a:bodyPr wrap="square">
            <a:spAutoFit/>
          </a:bodyPr>
          <a:lstStyle/>
          <a:p>
            <a:r>
              <a:rPr lang="ru-RU" sz="2800" dirty="0" err="1" smtClean="0">
                <a:latin typeface="Arial" panose="020B0604020202020204" pitchFamily="34" charset="0"/>
                <a:cs typeface="Arial" panose="020B0604020202020204" pitchFamily="34" charset="0"/>
              </a:rPr>
              <a:t>In</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the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modern</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world</a:t>
            </a:r>
            <a:r>
              <a:rPr lang="ru-RU" sz="2800" dirty="0" smtClean="0">
                <a:latin typeface="Arial" panose="020B0604020202020204" pitchFamily="34" charset="0"/>
                <a:cs typeface="Arial" panose="020B0604020202020204" pitchFamily="34" charset="0"/>
              </a:rPr>
              <a:t>, a </a:t>
            </a:r>
            <a:r>
              <a:rPr lang="ru-RU" sz="2800" dirty="0" err="1" smtClean="0">
                <a:latin typeface="Arial" panose="020B0604020202020204" pitchFamily="34" charset="0"/>
                <a:cs typeface="Arial" panose="020B0604020202020204" pitchFamily="34" charset="0"/>
              </a:rPr>
              <a:t>number</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of</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modern</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and</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pre-modern</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states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form</a:t>
            </a:r>
            <a:r>
              <a:rPr lang="ru-RU" sz="2800" dirty="0" smtClean="0">
                <a:latin typeface="Arial" panose="020B0604020202020204" pitchFamily="34" charset="0"/>
                <a:cs typeface="Arial" panose="020B0604020202020204" pitchFamily="34" charset="0"/>
              </a:rPr>
              <a:t> a </a:t>
            </a:r>
            <a:r>
              <a:rPr lang="ru-RU" sz="2800" dirty="0" err="1" smtClean="0">
                <a:latin typeface="Arial" panose="020B0604020202020204" pitchFamily="34" charset="0"/>
                <a:cs typeface="Arial" panose="020B0604020202020204" pitchFamily="34" charset="0"/>
              </a:rPr>
              <a:t>group</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of</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problem</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states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Firstly</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these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are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failed</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States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whose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institutions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of</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power</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were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destroyed</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as</a:t>
            </a:r>
            <a:r>
              <a:rPr lang="ru-RU" sz="2800" dirty="0" smtClean="0">
                <a:latin typeface="Arial" panose="020B0604020202020204" pitchFamily="34" charset="0"/>
                <a:cs typeface="Arial" panose="020B0604020202020204" pitchFamily="34" charset="0"/>
              </a:rPr>
              <a:t> a </a:t>
            </a:r>
            <a:r>
              <a:rPr lang="ru-RU" sz="2800" dirty="0" err="1" smtClean="0">
                <a:latin typeface="Arial" panose="020B0604020202020204" pitchFamily="34" charset="0"/>
                <a:cs typeface="Arial" panose="020B0604020202020204" pitchFamily="34" charset="0"/>
              </a:rPr>
              <a:t>result</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of</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either</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civil</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wars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or</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external</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interventions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Such</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States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do</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not</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have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what</a:t>
            </a:r>
            <a:r>
              <a:rPr lang="ru-RU" sz="2800" dirty="0" smtClean="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S</a:t>
            </a:r>
            <a:r>
              <a:rPr lang="ru-RU" sz="2800" dirty="0" smtClean="0">
                <a:latin typeface="Arial" panose="020B0604020202020204" pitchFamily="34" charset="0"/>
                <a:cs typeface="Arial" panose="020B0604020202020204" pitchFamily="34" charset="0"/>
              </a:rPr>
              <a:t>t. </a:t>
            </a:r>
            <a:r>
              <a:rPr lang="ru-RU" sz="2800" dirty="0" err="1" smtClean="0">
                <a:latin typeface="Arial" panose="020B0604020202020204" pitchFamily="34" charset="0"/>
                <a:cs typeface="Arial" panose="020B0604020202020204" pitchFamily="34" charset="0"/>
              </a:rPr>
              <a:t>Krasner</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called</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it</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internal</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sovereignty</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Being</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poorly</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managed</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they</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pose</a:t>
            </a:r>
            <a:r>
              <a:rPr lang="ru-RU" sz="2800" dirty="0" smtClean="0">
                <a:latin typeface="Arial" panose="020B0604020202020204" pitchFamily="34" charset="0"/>
                <a:cs typeface="Arial" panose="020B0604020202020204" pitchFamily="34" charset="0"/>
              </a:rPr>
              <a:t> a </a:t>
            </a:r>
            <a:r>
              <a:rPr lang="ru-RU" sz="2800" dirty="0" err="1" smtClean="0">
                <a:latin typeface="Arial" panose="020B0604020202020204" pitchFamily="34" charset="0"/>
                <a:cs typeface="Arial" panose="020B0604020202020204" pitchFamily="34" charset="0"/>
              </a:rPr>
              <a:t>threat</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to</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others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becoming</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territories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where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terrorist</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bases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are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located</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drugs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are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produced</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piracy</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develops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etc</a:t>
            </a:r>
            <a:r>
              <a:rPr lang="ru-RU" sz="2800" dirty="0" smtClean="0">
                <a:latin typeface="Arial" panose="020B0604020202020204" pitchFamily="34" charset="0"/>
                <a:cs typeface="Arial" panose="020B0604020202020204" pitchFamily="34" charset="0"/>
              </a:rPr>
              <a:t>.</a:t>
            </a:r>
          </a:p>
          <a:p>
            <a:endParaRPr lang="ru-RU" sz="2800" dirty="0" smtClean="0">
              <a:latin typeface="Arial" panose="020B0604020202020204" pitchFamily="34" charset="0"/>
              <a:cs typeface="Arial" panose="020B0604020202020204" pitchFamily="34" charset="0"/>
            </a:endParaRPr>
          </a:p>
          <a:p>
            <a:r>
              <a:rPr lang="ru-RU" sz="2800" dirty="0" err="1" smtClean="0">
                <a:latin typeface="Arial" panose="020B0604020202020204" pitchFamily="34" charset="0"/>
                <a:cs typeface="Arial" panose="020B0604020202020204" pitchFamily="34" charset="0"/>
              </a:rPr>
              <a:t>Secondly</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problem</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States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should</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include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authoritarian</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States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that</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threaten</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others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for</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example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with</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the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development</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of</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their</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nuclear</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programs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and</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harsh</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rhetoric</a:t>
            </a:r>
            <a:r>
              <a:rPr lang="ru-RU" sz="2800" dirty="0" smtClean="0">
                <a:latin typeface="Arial" panose="020B0604020202020204" pitchFamily="34" charset="0"/>
                <a:cs typeface="Arial" panose="020B0604020202020204" pitchFamily="34" charset="0"/>
              </a:rPr>
              <a:t>.</a:t>
            </a:r>
            <a:endParaRPr lang="ru-RU"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21554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1225</TotalTime>
  <Words>5095</Words>
  <Application>Microsoft Office PowerPoint</Application>
  <PresentationFormat>Экран (4:3)</PresentationFormat>
  <Paragraphs>136</Paragraphs>
  <Slides>34</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34</vt:i4>
      </vt:variant>
    </vt:vector>
  </HeadingPairs>
  <TitlesOfParts>
    <vt:vector size="38" baseType="lpstr">
      <vt:lpstr>Arial</vt:lpstr>
      <vt:lpstr>Calibri</vt:lpstr>
      <vt:lpstr>Microsoft Sans Serif</vt:lpstr>
      <vt:lpstr>Office Theme</vt:lpstr>
      <vt:lpstr>AL-FARABI KAZAKH NATIONAL UNIVERSITY</vt:lpstr>
      <vt:lpstr>Презентация PowerPoint</vt:lpstr>
      <vt:lpstr>Lecture plan:</vt:lpstr>
      <vt:lpstr>Introduction</vt:lpstr>
      <vt:lpstr>Презентация PowerPoint</vt:lpstr>
      <vt:lpstr>GLOBAL TRENDS IN WORLD POLITICS</vt:lpstr>
      <vt:lpstr>Презентация PowerPoint</vt:lpstr>
      <vt:lpstr>Within the unified political system of the world, they began to form and function:</vt:lpstr>
      <vt:lpstr>Презентация PowerPoint</vt:lpstr>
      <vt:lpstr>Презентация PowerPoint</vt:lpstr>
      <vt:lpstr>The second important event of the late 20th century was the active entry into the world arena of non—state transnational actors (TNAs) — NGOs, TNCs, etc. This fact was pointed out in the early 1970s by R. Cohen and J. Nye, who wrote about changing the political system of the world based on the principles of Westphalia, where the only actor was the state. In the future, the activity of non-state transnational actors was accompanied by the following shifts:</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Globalization and isolationism.</vt:lpstr>
      <vt:lpstr>Презентация PowerPoint</vt:lpstr>
      <vt:lpstr>Презентация PowerPoint</vt:lpstr>
      <vt:lpstr>Презентация PowerPoint</vt:lpstr>
      <vt:lpstr>Localization and isolationism</vt:lpstr>
      <vt:lpstr>P. Berger and S. Huntington organized a study to answer the question of how exactly the process of globalization is going in different regions of the world. His results are presented in the book "Multifaceted Globalization". Four parameters of globalization were identified:</vt:lpstr>
      <vt:lpstr>Презентация PowerPoint</vt:lpstr>
      <vt:lpstr>Презентация PowerPoint</vt:lpstr>
      <vt:lpstr>Презентация PowerPoint</vt:lpstr>
      <vt:lpstr>Integration and disintegration</vt:lpstr>
      <vt:lpstr>Презентация PowerPoint</vt:lpstr>
      <vt:lpstr>Презентация PowerPoint</vt:lpstr>
      <vt:lpstr>Democratization and authoritarianism</vt:lpstr>
      <vt:lpstr>Презентация PowerPoint</vt:lpstr>
      <vt:lpstr>Презентация PowerPoint</vt:lpstr>
      <vt:lpstr>Презентация PowerPoint</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Лекция 8  Тоталитарные и авторитарные политические режимы. Новые автократии и гибридные режимы</dc:title>
  <dc:creator>Administrator</dc:creator>
  <cp:lastModifiedBy>User</cp:lastModifiedBy>
  <cp:revision>50</cp:revision>
  <dcterms:created xsi:type="dcterms:W3CDTF">2024-02-27T04:06:39Z</dcterms:created>
  <dcterms:modified xsi:type="dcterms:W3CDTF">2024-04-15T10:35:02Z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2023-11-08T00:00:00Z</vt:filetime>
  </property>
  <property fmtid="{D5CDD505-2E9C-101B-9397-08002B2CF9AE}" pid="3" name="Creator">
    <vt:lpwstr>Microsoft® PowerPoint® 2016</vt:lpwstr>
  </property>
  <property fmtid="{D5CDD505-2E9C-101B-9397-08002B2CF9AE}" pid="4" name="LastSaved">
    <vt:filetime>2024-02-27T00:00:00Z</vt:filetime>
  </property>
  <property fmtid="{D5CDD505-2E9C-101B-9397-08002B2CF9AE}" pid="5" name="Producer">
    <vt:lpwstr>Microsoft® PowerPoint® 2016</vt:lpwstr>
  </property>
</Properties>
</file>